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jp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7.jpg" ContentType="image/jpeg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0.jpg" ContentType="image/jpeg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8"/>
  </p:notesMasterIdLst>
  <p:sldIdLst>
    <p:sldId id="256" r:id="rId6"/>
    <p:sldId id="258" r:id="rId7"/>
    <p:sldId id="259" r:id="rId8"/>
    <p:sldId id="260" r:id="rId9"/>
    <p:sldId id="268" r:id="rId10"/>
    <p:sldId id="261" r:id="rId11"/>
    <p:sldId id="262" r:id="rId12"/>
    <p:sldId id="263" r:id="rId13"/>
    <p:sldId id="275" r:id="rId14"/>
    <p:sldId id="276" r:id="rId15"/>
    <p:sldId id="277" r:id="rId16"/>
    <p:sldId id="270" r:id="rId17"/>
    <p:sldId id="271" r:id="rId18"/>
    <p:sldId id="272" r:id="rId19"/>
    <p:sldId id="274" r:id="rId20"/>
    <p:sldId id="269" r:id="rId21"/>
    <p:sldId id="264" r:id="rId22"/>
    <p:sldId id="265" r:id="rId23"/>
    <p:sldId id="266" r:id="rId24"/>
    <p:sldId id="267" r:id="rId25"/>
    <p:sldId id="273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2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D86F0-EC3F-41E3-8ADB-771983219A9F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0B1E4-2ECF-4C34-8C6A-6FCE6061A4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0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167014/kite-by-pomprin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imss.ssec.wisc.edu/sage/meteorology/lesson2/concepts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oceanmotion.org/guides/cf_2/cf_student_2.htm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jetstream/synoptic/wind.htm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basicpropertie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nvection.gi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jetstream/global/circ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imss.ssec.wisc.edu/sage/meteorology/lesson2/concepts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jetstream/global/jet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http://openclipart.org/detail/167014/kite-by-pomprint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http://cimss.ssec.wisc.edu/sage/meteorology/lesson2/concepts.html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http://oceanmotion.org/guides/cf_2/cf_student_2.htm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24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http://www.srh.noaa.gov/jetstream/synoptic/wind.htm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19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At this point, stop and allow students to investigate. See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Handout: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Coriolis Effect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Resource: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Coriolis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 </a:t>
            </a:r>
            <a:r>
              <a:rPr lang="en-US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r>
              <a:rPr lang="en-US" sz="1200" b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6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http://www.srh.noaa.gov/crp/?n=education-basicproperties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9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http://commons.wikimedia.org/wiki/File:Convection.gif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69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http://www.srh.noaa.gov/jetstream/global/circ.htm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3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http://cimss.ssec.wisc.edu/sage/meteorology/lesson2/concepts.html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8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http://www.srh.noaa.gov/jetstream/global/jet.htm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76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wish to add a jet stream animation to</a:t>
            </a:r>
            <a:r>
              <a:rPr lang="en-US" baseline="0" dirty="0" smtClean="0"/>
              <a:t> this slide. </a:t>
            </a:r>
            <a:r>
              <a:rPr lang="en-US" baseline="0" dirty="0" smtClean="0"/>
              <a:t>Otherwise</a:t>
            </a:r>
            <a:r>
              <a:rPr lang="en-US" baseline="0" dirty="0" smtClean="0"/>
              <a:t>, consider hiding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79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courtesy</a:t>
            </a:r>
            <a:r>
              <a:rPr lang="en-US" baseline="0" dirty="0" smtClean="0"/>
              <a:t> of L. Simpson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04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courtesy</a:t>
            </a:r>
            <a:r>
              <a:rPr lang="en-US" baseline="0" dirty="0" smtClean="0"/>
              <a:t> of L. Simpson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0B1E4-2ECF-4C34-8C6A-6FCE6061A48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9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42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58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6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3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1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32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21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2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80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98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27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9ADCF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pPr algn="l"/>
            <a:endParaRPr lang="en-US" dirty="0">
              <a:solidFill>
                <a:srgbClr val="9ADCF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9ADCF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2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7C9B81F-C347-4BEF-BFDF-29C42F48304A}" type="datetimeFigureOut">
              <a:rPr lang="en-US" smtClean="0">
                <a:solidFill>
                  <a:srgbClr val="FFFFFF"/>
                </a:solidFill>
              </a:rPr>
              <a:pPr/>
              <a:t>5/15/2013</a:t>
            </a:fld>
            <a:endParaRPr lang="en-US" dirty="0">
              <a:solidFill>
                <a:srgbClr val="9ADCF6">
                  <a:shade val="90000"/>
                </a:srgbClr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algn="l"/>
            <a:endParaRPr lang="en-US" dirty="0">
              <a:solidFill>
                <a:srgbClr val="9ADCF6">
                  <a:shade val="9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2AED99-7FB4-404E-8A97-64753DCE42E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9ADCF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733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167014/kite-by-pompr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imss.ssec.wisc.edu/sage/meteorology/lesson2/concept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oceanmotion.org/guides/cf_2/cf_student_2.htm" TargetMode="Externa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jetstream/synoptic/wind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crp/?n=education-basicproper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nvection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jetstream/global/circ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imss.ssec.wisc.edu/sage/meteorology/lesson2/concept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oceanmotion.org/guides/cf_2/cf_student_2.htm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h.noaa.gov/jetstream/global/jet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38400"/>
            <a:ext cx="4038600" cy="40386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Winds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3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Jet Stream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2590800"/>
            <a:ext cx="8458200" cy="3886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Forms high in the upper Troposphere between two air masses of different temperatures</a:t>
            </a:r>
          </a:p>
          <a:p>
            <a:r>
              <a:rPr lang="en-US" sz="3400" dirty="0" smtClean="0"/>
              <a:t>Higher temperature difference = faster speed</a:t>
            </a:r>
          </a:p>
          <a:p>
            <a:r>
              <a:rPr lang="en-US" sz="3400" dirty="0" smtClean="0"/>
              <a:t>Due to the </a:t>
            </a:r>
            <a:r>
              <a:rPr lang="en-US" sz="3400" dirty="0" smtClean="0"/>
              <a:t>Coriolis</a:t>
            </a:r>
            <a:r>
              <a:rPr lang="en-US" sz="3400" dirty="0" smtClean="0"/>
              <a:t> Effect (the winds curving around the Earth due to its rotation), the jet stream flows around air masses.</a:t>
            </a:r>
          </a:p>
          <a:p>
            <a:r>
              <a:rPr lang="en-US" sz="3400" dirty="0" smtClean="0"/>
              <a:t>Polar Jet:</a:t>
            </a:r>
          </a:p>
          <a:p>
            <a:pPr lvl="1"/>
            <a:r>
              <a:rPr lang="en-US" sz="3400" dirty="0" smtClean="0"/>
              <a:t>It dips southward when frigid polar air masses move south.</a:t>
            </a:r>
          </a:p>
          <a:p>
            <a:pPr lvl="1"/>
            <a:r>
              <a:rPr lang="en-US" sz="3400" dirty="0" smtClean="0"/>
              <a:t>It tends to stay north in the summer months.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Jet Stream Animation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301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992563"/>
          </a:xfrm>
        </p:spPr>
        <p:txBody>
          <a:bodyPr/>
          <a:lstStyle/>
          <a:p>
            <a:r>
              <a:rPr lang="en-US" sz="3200" dirty="0" smtClean="0"/>
              <a:t>Named for the direction from which they blow: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 Easterlies </a:t>
            </a:r>
            <a:r>
              <a:rPr lang="en-US" sz="2800" dirty="0" smtClean="0"/>
              <a:t>– High latitudes blow east to west toward the </a:t>
            </a:r>
            <a:r>
              <a:rPr lang="en-US" sz="2800" dirty="0" smtClean="0"/>
              <a:t>equator.</a:t>
            </a:r>
            <a:endParaRPr lang="en-US" sz="2800" dirty="0" smtClean="0"/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Westerlies</a:t>
            </a:r>
            <a:r>
              <a:rPr lang="en-US" sz="2800" dirty="0" smtClean="0"/>
              <a:t> – Mid latitudes blow west to east toward the </a:t>
            </a:r>
            <a:r>
              <a:rPr lang="en-US" sz="2800" dirty="0" smtClean="0"/>
              <a:t>poles.</a:t>
            </a:r>
            <a:endParaRPr lang="en-US" sz="2800" dirty="0" smtClean="0"/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Easterlies (Trade Winds) </a:t>
            </a:r>
            <a:r>
              <a:rPr lang="en-US" sz="2800" dirty="0" smtClean="0"/>
              <a:t>– Low latitudes blow east to west toward the </a:t>
            </a:r>
            <a:r>
              <a:rPr lang="en-US" sz="2800" dirty="0" smtClean="0"/>
              <a:t>Equator.</a:t>
            </a:r>
            <a:endParaRPr lang="en-US" sz="2800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Prevailing Winds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66120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Prevailing Winds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62141"/>
            <a:ext cx="6779897" cy="4321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4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13037"/>
            <a:ext cx="8001000" cy="4144963"/>
          </a:xfrm>
        </p:spPr>
        <p:txBody>
          <a:bodyPr/>
          <a:lstStyle/>
          <a:p>
            <a:r>
              <a:rPr lang="en-US" sz="3200" dirty="0" smtClean="0"/>
              <a:t>Pressure belts form in between the wind belts.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Prevailing Winds</a:t>
            </a:r>
            <a:endParaRPr lang="en-US" sz="54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94888"/>
            <a:ext cx="5531546" cy="3401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5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0" y="5903844"/>
            <a:ext cx="9144000" cy="667506"/>
            <a:chOff x="0" y="5903844"/>
            <a:chExt cx="9144000" cy="66750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8660" y="5910470"/>
              <a:ext cx="8706679" cy="26504"/>
            </a:xfrm>
            <a:prstGeom prst="line">
              <a:avLst/>
            </a:prstGeom>
            <a:ln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872930" y="6202018"/>
              <a:ext cx="1398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DADADA">
                      <a:lumMod val="10000"/>
                    </a:srgbClr>
                  </a:solidFill>
                </a:rPr>
                <a:t>0 </a:t>
              </a:r>
              <a:r>
                <a:rPr lang="en-US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dirty="0">
                  <a:solidFill>
                    <a:srgbClr val="DADADA">
                      <a:lumMod val="10000"/>
                    </a:srgbClr>
                  </a:solidFill>
                </a:rPr>
                <a:t>  Equator</a:t>
              </a:r>
            </a:p>
          </p:txBody>
        </p:sp>
        <p:cxnSp>
          <p:nvCxnSpPr>
            <p:cNvPr id="8" name="Straight Connector 7"/>
            <p:cNvCxnSpPr>
              <a:endCxn id="6" idx="0"/>
            </p:cNvCxnSpPr>
            <p:nvPr/>
          </p:nvCxnSpPr>
          <p:spPr>
            <a:xfrm rot="5400000">
              <a:off x="4432852" y="6062870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8759687" y="6069496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857461" y="6098975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7458539" y="6042992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001617" y="6150766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99391" y="6049618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625825" y="6049618"/>
              <a:ext cx="278296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615590" y="6206210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30 </a:t>
              </a:r>
              <a:r>
                <a:rPr lang="en-US" sz="1400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  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59467" y="6226088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60 </a:t>
              </a:r>
              <a:r>
                <a:rPr lang="en-US" sz="1400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  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23931" y="6202019"/>
              <a:ext cx="7200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90 </a:t>
              </a:r>
              <a:r>
                <a:rPr lang="en-US" sz="1400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  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6251" y="6239341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30 </a:t>
              </a:r>
              <a:r>
                <a:rPr lang="en-US" sz="1400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  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54407" y="6206209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60 </a:t>
              </a:r>
              <a:r>
                <a:rPr lang="en-US" sz="1400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  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0" y="6206210"/>
              <a:ext cx="7296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90 </a:t>
              </a:r>
              <a:r>
                <a:rPr lang="en-US" sz="1400" baseline="45000" dirty="0">
                  <a:solidFill>
                    <a:srgbClr val="DADADA">
                      <a:lumMod val="10000"/>
                    </a:srgbClr>
                  </a:solidFill>
                </a:rPr>
                <a:t>o</a:t>
              </a:r>
              <a:r>
                <a:rPr lang="en-US" sz="1400" dirty="0">
                  <a:solidFill>
                    <a:srgbClr val="DADADA">
                      <a:lumMod val="10000"/>
                    </a:srgbClr>
                  </a:solidFill>
                </a:rPr>
                <a:t>  N</a:t>
              </a:r>
            </a:p>
          </p:txBody>
        </p:sp>
      </p:grpSp>
      <p:sp>
        <p:nvSpPr>
          <p:cNvPr id="22" name="Down Arrow 21"/>
          <p:cNvSpPr/>
          <p:nvPr/>
        </p:nvSpPr>
        <p:spPr>
          <a:xfrm>
            <a:off x="3722913" y="1828800"/>
            <a:ext cx="1698172" cy="1959428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  <a:p>
            <a:pPr algn="ctr"/>
            <a:r>
              <a:rPr lang="en-US" dirty="0">
                <a:solidFill>
                  <a:srgbClr val="DADADA">
                    <a:lumMod val="10000"/>
                  </a:srgbClr>
                </a:solidFill>
              </a:rPr>
              <a:t>MoreDirect Sun Hot</a:t>
            </a:r>
          </a:p>
        </p:txBody>
      </p:sp>
      <p:sp>
        <p:nvSpPr>
          <p:cNvPr id="23" name="Up Arrow 22"/>
          <p:cNvSpPr/>
          <p:nvPr/>
        </p:nvSpPr>
        <p:spPr>
          <a:xfrm>
            <a:off x="4180115" y="4142792"/>
            <a:ext cx="765110" cy="179147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321697" y="4049485"/>
            <a:ext cx="2500606" cy="544286"/>
            <a:chOff x="3321697" y="4049485"/>
            <a:chExt cx="2500606" cy="544286"/>
          </a:xfrm>
        </p:grpSpPr>
        <p:sp>
          <p:nvSpPr>
            <p:cNvPr id="25" name="Right Arrow 24"/>
            <p:cNvSpPr/>
            <p:nvPr/>
          </p:nvSpPr>
          <p:spPr>
            <a:xfrm>
              <a:off x="4945225" y="4049485"/>
              <a:ext cx="877078" cy="522514"/>
            </a:xfrm>
            <a:prstGeom prst="rightArrow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 flipH="1">
              <a:off x="3321697" y="4071257"/>
              <a:ext cx="786881" cy="522514"/>
            </a:xfrm>
            <a:prstGeom prst="rightArrow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11151" y="4425820"/>
            <a:ext cx="3306148" cy="1034076"/>
            <a:chOff x="2911151" y="4425820"/>
            <a:chExt cx="3306148" cy="1034076"/>
          </a:xfrm>
        </p:grpSpPr>
        <p:sp>
          <p:nvSpPr>
            <p:cNvPr id="27" name="Down Arrow 26"/>
            <p:cNvSpPr/>
            <p:nvPr/>
          </p:nvSpPr>
          <p:spPr>
            <a:xfrm>
              <a:off x="2911151" y="4460033"/>
              <a:ext cx="466531" cy="99986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5750768" y="4425820"/>
              <a:ext cx="466531" cy="1007571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33332" y="4702629"/>
            <a:ext cx="6288830" cy="1069909"/>
            <a:chOff x="1533332" y="4702629"/>
            <a:chExt cx="6288830" cy="1069909"/>
          </a:xfrm>
        </p:grpSpPr>
        <p:sp>
          <p:nvSpPr>
            <p:cNvPr id="31" name="Up Arrow 30"/>
            <p:cNvSpPr/>
            <p:nvPr/>
          </p:nvSpPr>
          <p:spPr>
            <a:xfrm>
              <a:off x="1533332" y="4702629"/>
              <a:ext cx="463419" cy="1066799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Up Arrow 31"/>
            <p:cNvSpPr/>
            <p:nvPr/>
          </p:nvSpPr>
          <p:spPr>
            <a:xfrm>
              <a:off x="7358743" y="4705739"/>
              <a:ext cx="463419" cy="1066799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0" y="4985656"/>
            <a:ext cx="9144000" cy="842865"/>
            <a:chOff x="0" y="4985656"/>
            <a:chExt cx="9144000" cy="842865"/>
          </a:xfrm>
        </p:grpSpPr>
        <p:sp>
          <p:nvSpPr>
            <p:cNvPr id="30" name="Down Arrow 29"/>
            <p:cNvSpPr/>
            <p:nvPr/>
          </p:nvSpPr>
          <p:spPr>
            <a:xfrm>
              <a:off x="0" y="5019868"/>
              <a:ext cx="466531" cy="80865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8677469" y="4985656"/>
              <a:ext cx="466531" cy="80865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10546" y="4298300"/>
            <a:ext cx="8481527" cy="671804"/>
            <a:chOff x="410546" y="4298300"/>
            <a:chExt cx="8481527" cy="671804"/>
          </a:xfrm>
        </p:grpSpPr>
        <p:sp>
          <p:nvSpPr>
            <p:cNvPr id="34" name="Right Arrow 33"/>
            <p:cNvSpPr/>
            <p:nvPr/>
          </p:nvSpPr>
          <p:spPr>
            <a:xfrm rot="20971591" flipH="1">
              <a:off x="410546" y="4609321"/>
              <a:ext cx="1107232" cy="360783"/>
            </a:xfrm>
            <a:prstGeom prst="rightArrow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 rot="335386">
              <a:off x="7784841" y="4593771"/>
              <a:ext cx="1107232" cy="360783"/>
            </a:xfrm>
            <a:prstGeom prst="rightArrow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Right Arrow 35"/>
            <p:cNvSpPr/>
            <p:nvPr/>
          </p:nvSpPr>
          <p:spPr>
            <a:xfrm rot="708611" flipH="1">
              <a:off x="6235959" y="4369836"/>
              <a:ext cx="1107232" cy="360783"/>
            </a:xfrm>
            <a:prstGeom prst="rightArrow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ight Arrow 36"/>
            <p:cNvSpPr/>
            <p:nvPr/>
          </p:nvSpPr>
          <p:spPr>
            <a:xfrm rot="20891389">
              <a:off x="1909665" y="4298300"/>
              <a:ext cx="1107232" cy="360783"/>
            </a:xfrm>
            <a:prstGeom prst="rightArrow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42730" y="5645427"/>
            <a:ext cx="7964558" cy="231912"/>
            <a:chOff x="642730" y="5645427"/>
            <a:chExt cx="7964558" cy="231912"/>
          </a:xfrm>
        </p:grpSpPr>
        <p:sp>
          <p:nvSpPr>
            <p:cNvPr id="48" name="Left Arrow 47"/>
            <p:cNvSpPr/>
            <p:nvPr/>
          </p:nvSpPr>
          <p:spPr>
            <a:xfrm>
              <a:off x="7812157" y="5691809"/>
              <a:ext cx="795131" cy="18553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C0"/>
                </a:solidFill>
              </a:endParaRPr>
            </a:p>
          </p:txBody>
        </p:sp>
        <p:sp>
          <p:nvSpPr>
            <p:cNvPr id="50" name="Left Arrow 49"/>
            <p:cNvSpPr/>
            <p:nvPr/>
          </p:nvSpPr>
          <p:spPr>
            <a:xfrm flipH="1">
              <a:off x="642730" y="5645427"/>
              <a:ext cx="795131" cy="18553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C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34208" y="5658678"/>
            <a:ext cx="5161722" cy="218660"/>
            <a:chOff x="2034208" y="5658678"/>
            <a:chExt cx="5161722" cy="218660"/>
          </a:xfrm>
        </p:grpSpPr>
        <p:sp>
          <p:nvSpPr>
            <p:cNvPr id="47" name="Left Arrow 46"/>
            <p:cNvSpPr/>
            <p:nvPr/>
          </p:nvSpPr>
          <p:spPr>
            <a:xfrm>
              <a:off x="4837043" y="5658678"/>
              <a:ext cx="795131" cy="18553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C0"/>
                </a:solidFill>
              </a:endParaRPr>
            </a:p>
          </p:txBody>
        </p:sp>
        <p:sp>
          <p:nvSpPr>
            <p:cNvPr id="49" name="Left Arrow 48"/>
            <p:cNvSpPr/>
            <p:nvPr/>
          </p:nvSpPr>
          <p:spPr>
            <a:xfrm>
              <a:off x="2034208" y="5691808"/>
              <a:ext cx="795131" cy="18553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C0"/>
                </a:solidFill>
              </a:endParaRPr>
            </a:p>
          </p:txBody>
        </p:sp>
        <p:sp>
          <p:nvSpPr>
            <p:cNvPr id="51" name="Left Arrow 50"/>
            <p:cNvSpPr/>
            <p:nvPr/>
          </p:nvSpPr>
          <p:spPr>
            <a:xfrm flipH="1">
              <a:off x="3458816" y="5665305"/>
              <a:ext cx="795131" cy="18553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C0"/>
                </a:solidFill>
              </a:endParaRPr>
            </a:p>
          </p:txBody>
        </p:sp>
        <p:sp>
          <p:nvSpPr>
            <p:cNvPr id="52" name="Left Arrow 51"/>
            <p:cNvSpPr/>
            <p:nvPr/>
          </p:nvSpPr>
          <p:spPr>
            <a:xfrm flipH="1">
              <a:off x="6400799" y="5678558"/>
              <a:ext cx="795131" cy="185530"/>
            </a:xfrm>
            <a:prstGeom prst="lef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C0"/>
                </a:solidFill>
              </a:endParaRPr>
            </a:p>
          </p:txBody>
        </p:sp>
      </p:grpSp>
      <p:sp>
        <p:nvSpPr>
          <p:cNvPr id="2" name="Sun 1"/>
          <p:cNvSpPr/>
          <p:nvPr/>
        </p:nvSpPr>
        <p:spPr>
          <a:xfrm>
            <a:off x="2643985" y="0"/>
            <a:ext cx="3809999" cy="172027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5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7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362200"/>
            <a:ext cx="8763000" cy="5094373"/>
          </a:xfrm>
        </p:spPr>
        <p:txBody>
          <a:bodyPr/>
          <a:lstStyle/>
          <a:p>
            <a:r>
              <a:rPr lang="en-US" sz="3000" dirty="0" smtClean="0"/>
              <a:t>The winds from the poles blow toward the equator.</a:t>
            </a:r>
          </a:p>
          <a:p>
            <a:r>
              <a:rPr lang="en-US" sz="3000" dirty="0" smtClean="0"/>
              <a:t>The winds from the equator blow toward the poles.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Global Wind Belts</a:t>
            </a:r>
            <a:endParaRPr lang="en-US" sz="4800" b="1" dirty="0"/>
          </a:p>
        </p:txBody>
      </p:sp>
      <p:pic>
        <p:nvPicPr>
          <p:cNvPr id="5" name="Content Placeholder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60" y="3450336"/>
            <a:ext cx="3318340" cy="3045600"/>
          </a:xfrm>
          <a:prstGeom prst="rect">
            <a:avLst/>
          </a:prstGeom>
        </p:spPr>
      </p:pic>
      <p:pic>
        <p:nvPicPr>
          <p:cNvPr id="6" name="Content Placeholder 4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352800"/>
            <a:ext cx="3200400" cy="34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50392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why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defined as the horizontal movement of air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Earth stand still?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38072"/>
          </a:xfrm>
        </p:spPr>
        <p:txBody>
          <a:bodyPr>
            <a:noAutofit/>
          </a:bodyPr>
          <a:lstStyle/>
          <a:p>
            <a:pPr marL="0" indent="0"/>
            <a:r>
              <a:rPr lang="en-US" dirty="0"/>
              <a:t/>
            </a:r>
            <a:br>
              <a:rPr lang="en-US" dirty="0"/>
            </a:br>
            <a:r>
              <a:rPr lang="en-US" sz="4800" b="1" dirty="0"/>
              <a:t>If </a:t>
            </a:r>
            <a:r>
              <a:rPr lang="en-US" sz="4800" b="1" dirty="0" smtClean="0"/>
              <a:t>wind is moving north and south, …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977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698" y="2332037"/>
            <a:ext cx="8763001" cy="4525963"/>
          </a:xfrm>
        </p:spPr>
        <p:txBody>
          <a:bodyPr/>
          <a:lstStyle/>
          <a:p>
            <a:r>
              <a:rPr lang="en-US" sz="2800" dirty="0" smtClean="0"/>
              <a:t>As the Earth rotates counterclockwise, the winds bend and curve around the Earth.</a:t>
            </a:r>
          </a:p>
          <a:p>
            <a:r>
              <a:rPr lang="en-US" sz="2800" dirty="0" smtClean="0"/>
              <a:t>Gustave-Gaspard Coriolis,  an engineer and mathematician, described this effect as an inertial force in 1835.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Coriolis Effect</a:t>
            </a:r>
            <a:endParaRPr lang="en-US" sz="5400" b="1" dirty="0"/>
          </a:p>
        </p:txBody>
      </p:sp>
      <p:pic>
        <p:nvPicPr>
          <p:cNvPr id="4" name="Content Placeholder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315968"/>
            <a:ext cx="2438399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514600"/>
            <a:ext cx="7789333" cy="4221163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the Northern Hemisphere,  winds bend to the right of their direction of travel.</a:t>
            </a:r>
          </a:p>
          <a:p>
            <a:r>
              <a:rPr lang="en-US" sz="3200" dirty="0" smtClean="0"/>
              <a:t>In the Southern Hemisphere, winds bend to the left of their direction of travel.</a:t>
            </a:r>
          </a:p>
          <a:p>
            <a:r>
              <a:rPr lang="en-US" sz="3200" dirty="0" smtClean="0"/>
              <a:t>Let’s try a little investigation to see how this works.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Coriolis Effect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8084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movement of air in a horizontal direction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wind?</a:t>
            </a:r>
            <a:endParaRPr lang="en-US" sz="5400" b="1" dirty="0"/>
          </a:p>
        </p:txBody>
      </p:sp>
      <p:sp>
        <p:nvSpPr>
          <p:cNvPr id="4" name="Right Arrow 3"/>
          <p:cNvSpPr/>
          <p:nvPr/>
        </p:nvSpPr>
        <p:spPr>
          <a:xfrm>
            <a:off x="2550459" y="3962400"/>
            <a:ext cx="39624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819400"/>
            <a:ext cx="7975600" cy="3450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Weather patterns and systems move in a circular motion due to the bending of the winds caused by the Earth’s rotation. 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Coriolis Effect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2959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03309"/>
            <a:ext cx="8305800" cy="4221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Our Earth is always seeking balance.  </a:t>
            </a:r>
          </a:p>
          <a:p>
            <a:endParaRPr lang="en-US" sz="1200" dirty="0" smtClean="0"/>
          </a:p>
          <a:p>
            <a:r>
              <a:rPr lang="en-US" sz="3200" dirty="0" smtClean="0"/>
              <a:t>In an effort to find balance, there is a continuous cycle of patterns.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3200" b="1" dirty="0" smtClean="0"/>
              <a:t>What is the driving force behind the changes that create these patterns?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Equilibrium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0973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327660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winds produced?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Reflection Question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207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546600"/>
          </a:xfrm>
        </p:spPr>
        <p:txBody>
          <a:bodyPr/>
          <a:lstStyle/>
          <a:p>
            <a:r>
              <a:rPr lang="en-US" sz="3200" dirty="0" smtClean="0"/>
              <a:t>The uneven heating of the Earth causes differences in air pressure.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causes wind?</a:t>
            </a:r>
            <a:endParaRPr lang="en-US" sz="5400" b="1" dirty="0"/>
          </a:p>
        </p:txBody>
      </p:sp>
      <p:pic>
        <p:nvPicPr>
          <p:cNvPr id="5" name="Content Placeholder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505200"/>
            <a:ext cx="22987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4191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Sun’s energy is more concentrated at the Equator and spread out more over the poles.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Air over the equator is warm and less dense and has lower pressure.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Air over the poles is cold and denser and has higher pressure.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Why does this happen?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63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8229599" cy="3962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As warm air at the equator rises, cooler air from the poles will move in and replace it.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3200" dirty="0" smtClean="0"/>
              <a:t>Air pressure moves in a pattern from high to low.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Why does this happen?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262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67000"/>
            <a:ext cx="8077199" cy="3840163"/>
          </a:xfrm>
        </p:spPr>
        <p:txBody>
          <a:bodyPr/>
          <a:lstStyle/>
          <a:p>
            <a:r>
              <a:rPr lang="en-US" sz="3200" dirty="0"/>
              <a:t>As warm air at the equator rises, cooler air from the poles will move in and replace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Convection</a:t>
            </a:r>
            <a:endParaRPr lang="en-US" sz="5400" b="1" dirty="0"/>
          </a:p>
        </p:txBody>
      </p:sp>
      <p:pic>
        <p:nvPicPr>
          <p:cNvPr id="5" name="Content Placeholder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86200"/>
            <a:ext cx="3556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2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4871" y="2380805"/>
            <a:ext cx="8610600" cy="4449763"/>
          </a:xfrm>
        </p:spPr>
        <p:txBody>
          <a:bodyPr/>
          <a:lstStyle/>
          <a:p>
            <a:r>
              <a:rPr lang="en-US" sz="2800" dirty="0" smtClean="0"/>
              <a:t>The density changes caused by temperature changes create convection cells.</a:t>
            </a:r>
          </a:p>
          <a:p>
            <a:r>
              <a:rPr lang="en-US" sz="2800" dirty="0" smtClean="0"/>
              <a:t>These cause circular patterns of air that circulate over  the whole planet.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Global Convection Currents</a:t>
            </a:r>
            <a:endParaRPr lang="en-US" sz="4800" b="1" dirty="0"/>
          </a:p>
        </p:txBody>
      </p:sp>
      <p:pic>
        <p:nvPicPr>
          <p:cNvPr id="4" name="Content Placeholder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924" y="3733800"/>
            <a:ext cx="402781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8610600" cy="4876800"/>
          </a:xfrm>
        </p:spPr>
        <p:txBody>
          <a:bodyPr/>
          <a:lstStyle/>
          <a:p>
            <a:r>
              <a:rPr lang="en-US" sz="2600" dirty="0" smtClean="0"/>
              <a:t>Where the convection cells meet, </a:t>
            </a:r>
            <a:r>
              <a:rPr lang="en-US" sz="2600" b="1" dirty="0" smtClean="0"/>
              <a:t>prevailing winds and jet streams form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They blow from one direction over a certain area of the Earth’s surface.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Global Wind Belts</a:t>
            </a:r>
            <a:endParaRPr lang="en-US" sz="5400" b="1" dirty="0"/>
          </a:p>
        </p:txBody>
      </p:sp>
      <p:pic>
        <p:nvPicPr>
          <p:cNvPr id="5" name="Content Placeholder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86784"/>
            <a:ext cx="2988859" cy="2743200"/>
          </a:xfrm>
          <a:prstGeom prst="rect">
            <a:avLst/>
          </a:prstGeom>
        </p:spPr>
      </p:pic>
      <p:pic>
        <p:nvPicPr>
          <p:cNvPr id="6" name="Content Placeholder 4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986784"/>
            <a:ext cx="2698919" cy="287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5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Jet Stream</a:t>
            </a:r>
            <a:endParaRPr lang="en-US" sz="5400" b="1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19400"/>
            <a:ext cx="5562600" cy="319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D_BusPres_01_TP01136794 ">
  <a:themeElements>
    <a:clrScheme name="GD_BusPres_01_TP01136794 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88ECAAF62F4343944AEDFDFF1FACCE" ma:contentTypeVersion="27" ma:contentTypeDescription="Create a new document." ma:contentTypeScope="" ma:versionID="49a76f5879f69752a1e88700dad16530">
  <xsd:schema xmlns:xsd="http://www.w3.org/2001/XMLSchema" xmlns:p="http://schemas.microsoft.com/office/2006/metadata/properties" xmlns:ns2="3ea8c385-78c1-4fdd-96b0-5420c47c8a12" xmlns:ns3="05070fe1-d26d-4820-95fc-51cc29fca3c5" xmlns:ns5="http://schemas.microsoft.com/sharepoint/v3/fields" targetNamespace="http://schemas.microsoft.com/office/2006/metadata/properties" ma:root="true" ma:fieldsID="e9f15b2868d06a4641c6def29c11b8cf" ns2:_="" ns3:_="" ns5:_="">
    <xsd:import namespace="3ea8c385-78c1-4fdd-96b0-5420c47c8a12"/>
    <xsd:import namespace="05070fe1-d26d-4820-95fc-51cc29fca3c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Unit"/>
                <xsd:element ref="ns3:Unit0" minOccurs="0"/>
                <xsd:element ref="ns3:Year_x0020_at_x0020_a_x0020_Glance"/>
                <xsd:element ref="ns5:_DCDateModifi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Unit" ma:index="9" ma:displayName="Unit Index" ma:list="{11056553-A201-470E-9D34-ACFA8FB196A8}" ma:internalName="Unit" ma:showField="Index">
      <xsd:simpleType>
        <xsd:restriction base="dms:Lookup"/>
      </xsd:simpleType>
    </xsd:element>
    <xsd:element name="Unit0" ma:index="10" nillable="true" ma:displayName="Unit" ma:list="{11056553-A201-470E-9D34-ACFA8FB196A8}" ma:internalName="Unit0" ma:showField="Title">
      <xsd:simpleType>
        <xsd:restriction base="dms:Lookup"/>
      </xsd:simpleType>
    </xsd:element>
    <xsd:element name="Year_x0020_at_x0020_a_x0020_Glance" ma:index="11" ma:displayName="Year at a Glance" ma:list="{860667D4-2671-4E47-9212-9CECA7FD48AA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13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Unit0 xmlns="05070fe1-d26d-4820-95fc-51cc29fca3c5">50</Unit0>
    <Year_x0020_at_x0020_a_x0020_Glance xmlns="05070fe1-d26d-4820-95fc-51cc29fca3c5">21</Year_x0020_at_x0020_a_x0020_Glance>
    <Unit xmlns="05070fe1-d26d-4820-95fc-51cc29fca3c5">50</Unit>
    <Index xmlns="3ea8c385-78c1-4fdd-96b0-5420c47c8a12">12_S080801K_Winds</Index>
    <_DCDateModifi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DAB1713-E4DB-4928-9BDD-A3C5FE244A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40A3F30-B5A7-47C5-9F05-446BEFAD29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0F4EC-DE04-459C-B4F7-321193248346}">
  <ds:schemaRefs>
    <ds:schemaRef ds:uri="http://purl.org/dc/dcmitype/"/>
    <ds:schemaRef ds:uri="http://schemas.microsoft.com/sharepoint/v3/fields"/>
    <ds:schemaRef ds:uri="3ea8c385-78c1-4fdd-96b0-5420c47c8a12"/>
    <ds:schemaRef ds:uri="http://purl.org/dc/terms/"/>
    <ds:schemaRef ds:uri="http://purl.org/dc/elements/1.1/"/>
    <ds:schemaRef ds:uri="http://schemas.microsoft.com/office/2006/documentManagement/types"/>
    <ds:schemaRef ds:uri="05070fe1-d26d-4820-95fc-51cc29fca3c5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621</TotalTime>
  <Words>647</Words>
  <Application>Microsoft Office PowerPoint</Application>
  <PresentationFormat>On-screen Show (4:3)</PresentationFormat>
  <Paragraphs>100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Waveform</vt:lpstr>
      <vt:lpstr>GD_BusPres_01_TP01136794 </vt:lpstr>
      <vt:lpstr>Winds</vt:lpstr>
      <vt:lpstr>What is wind?</vt:lpstr>
      <vt:lpstr>What causes wind?</vt:lpstr>
      <vt:lpstr>Why does this happen?</vt:lpstr>
      <vt:lpstr>Why does this happen?</vt:lpstr>
      <vt:lpstr>Convection</vt:lpstr>
      <vt:lpstr>Global Convection Currents</vt:lpstr>
      <vt:lpstr>Global Wind Belts</vt:lpstr>
      <vt:lpstr>Jet Stream</vt:lpstr>
      <vt:lpstr>Jet Stream</vt:lpstr>
      <vt:lpstr>Jet Stream Animation</vt:lpstr>
      <vt:lpstr>Prevailing Winds</vt:lpstr>
      <vt:lpstr>Prevailing Winds</vt:lpstr>
      <vt:lpstr>Prevailing Winds</vt:lpstr>
      <vt:lpstr>PowerPoint Presentation</vt:lpstr>
      <vt:lpstr>Global Wind Belts</vt:lpstr>
      <vt:lpstr> If wind is moving north and south, … </vt:lpstr>
      <vt:lpstr>The Coriolis Effect</vt:lpstr>
      <vt:lpstr>The Coriolis Effect</vt:lpstr>
      <vt:lpstr>The Coriolis Effect</vt:lpstr>
      <vt:lpstr>Equilibrium</vt:lpstr>
      <vt:lpstr>Reflection Question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Winds</dc:title>
  <dc:creator>E6420</dc:creator>
  <cp:lastModifiedBy>Region 13</cp:lastModifiedBy>
  <cp:revision>51</cp:revision>
  <dcterms:created xsi:type="dcterms:W3CDTF">2012-10-21T07:23:15Z</dcterms:created>
  <dcterms:modified xsi:type="dcterms:W3CDTF">2013-05-15T17:27:35Z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0x010100B988ECAAF62F4343944AEDFDFF1FACCE</vt:lpwstr>
  </property>
  <property fmtid="{D5CDD505-2E9C-101B-9397-08002B2CF9AE}" pid="3" name="WorkflowCreationPath">
    <vt:lpwstr>1c17756c-56b2-4373-9f84-cc65c96d279c,4;1c17756c-56b2-4373-9f84-cc65c96d279c,4;1c17756c-56b2-4373-9f84-cc65c96d279c,22;</vt:lpwstr>
  </property>
</Properties>
</file>