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5"/>
  </p:notesMasterIdLst>
  <p:sldIdLst>
    <p:sldId id="256" r:id="rId6"/>
    <p:sldId id="259" r:id="rId7"/>
    <p:sldId id="260" r:id="rId8"/>
    <p:sldId id="261" r:id="rId9"/>
    <p:sldId id="257" r:id="rId10"/>
    <p:sldId id="258" r:id="rId11"/>
    <p:sldId id="262" r:id="rId12"/>
    <p:sldId id="265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2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BA17AA-430D-4603-8AD8-88122E87B0A8}" type="datetimeFigureOut">
              <a:rPr lang="en-US"/>
              <a:pPr>
                <a:defRPr/>
              </a:pPr>
              <a:t>5/13/2013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6AD442-2249-4578-A3A1-EC1DBDFFE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19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13D4B8-972D-469D-8057-D6C15B13480F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9CDE3B-DE2B-44D2-84BA-E8B6D945DC84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639C8D-6609-4987-BEE4-D11CC4681667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FFE794-8C28-4442-AE6C-8B28A4B1877F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EBA548-B517-4DBF-A318-69C9522AC85C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CD041E-A231-4EE7-8511-051E8FCDDAB7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C50B19-E827-4EE3-9CAB-D1E38A8FCE97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B3FB30-4833-4657-9ADF-722B29D7557C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B3FB30-4833-4657-9ADF-722B29D7557C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47EB57-1323-4C1A-B98B-566D47C693EF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5728C8-502D-4DF9-9BEF-D3AC129C7C0F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425C82-E752-49F0-A636-1FCB65F640E0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51B244-E9AB-4AF0-9968-16511B8AD3BD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EC8D28-68A9-4340-90F9-74B36040F7D5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28B3F9-0F81-485A-9C84-A9644110AA4D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A66F67-4EAF-41BF-AD46-36DD6B1F3980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E9AA9-A720-4CD9-ADD1-1E80563D10CC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dirty="0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093A7246-85D2-4BEC-B267-E34F8CB89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A717-2B25-4768-ACBB-27E946BF4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AF18-4CE3-4515-94DE-B20E13F88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E335-C69A-4F64-8045-AF7F2A492B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03D1F3A1-BAA1-4B40-806A-09619DE82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BF549-484E-4288-B4D5-9368D4A04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C5F7-751C-46E3-B790-AFBD68E19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515A-2555-4471-AF86-7B7DBF7447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2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EF1FF-8E15-4DB1-BE3F-613306F63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9D9E-D9E3-4F9B-ADB8-F81FC52B5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5F58-05DF-4E96-BA7F-BF6828631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dirty="0"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79A19903-750F-4346-B60B-646D7C083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79" r:id="rId5"/>
    <p:sldLayoutId id="2147483685" r:id="rId6"/>
    <p:sldLayoutId id="2147483686" r:id="rId7"/>
    <p:sldLayoutId id="2147483680" r:id="rId8"/>
    <p:sldLayoutId id="2147483681" r:id="rId9"/>
    <p:sldLayoutId id="2147483682" r:id="rId10"/>
    <p:sldLayoutId id="2147483687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fontAlgn="base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spcBef>
          <a:spcPts val="1200"/>
        </a:spcBef>
        <a:spcAft>
          <a:spcPct val="0"/>
        </a:spcAft>
        <a:buClr>
          <a:srgbClr val="0BD0D9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fontAlgn="base">
        <a:spcBef>
          <a:spcPts val="1200"/>
        </a:spcBef>
        <a:spcAft>
          <a:spcPct val="0"/>
        </a:spcAft>
        <a:buClr>
          <a:srgbClr val="10CF9B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fontAlgn="base">
        <a:spcBef>
          <a:spcPts val="1200"/>
        </a:spcBef>
        <a:spcAft>
          <a:spcPct val="0"/>
        </a:spcAft>
        <a:buClr>
          <a:srgbClr val="7CCA62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4800600"/>
            <a:ext cx="65532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4212" y="228600"/>
            <a:ext cx="7189787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bulge of water follows the moon as it orbits the Earth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306513" y="1806575"/>
            <a:ext cx="6770687" cy="3930650"/>
            <a:chOff x="1306286" y="1807029"/>
            <a:chExt cx="6770914" cy="3929743"/>
          </a:xfrm>
        </p:grpSpPr>
        <p:grpSp>
          <p:nvGrpSpPr>
            <p:cNvPr id="16389" name="Group 22"/>
            <p:cNvGrpSpPr>
              <a:grpSpLocks/>
            </p:cNvGrpSpPr>
            <p:nvPr/>
          </p:nvGrpSpPr>
          <p:grpSpPr bwMode="auto">
            <a:xfrm>
              <a:off x="2590800" y="1905000"/>
              <a:ext cx="5486400" cy="3733800"/>
              <a:chOff x="1680" y="1056"/>
              <a:chExt cx="3456" cy="2352"/>
            </a:xfrm>
          </p:grpSpPr>
          <p:sp>
            <p:nvSpPr>
              <p:cNvPr id="16391" name="Oval 7" descr="White marble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432" cy="432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392" name="AutoShape 12"/>
              <p:cNvSpPr>
                <a:spLocks noChangeArrowheads="1"/>
              </p:cNvSpPr>
              <p:nvPr/>
            </p:nvSpPr>
            <p:spPr bwMode="auto">
              <a:xfrm rot="9430467">
                <a:off x="3168" y="1056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dirty="0"/>
              </a:p>
            </p:txBody>
          </p:sp>
          <p:sp>
            <p:nvSpPr>
              <p:cNvPr id="16393" name="AutoShape 13"/>
              <p:cNvSpPr>
                <a:spLocks noChangeArrowheads="1"/>
              </p:cNvSpPr>
              <p:nvPr/>
            </p:nvSpPr>
            <p:spPr bwMode="auto">
              <a:xfrm rot="-1393172">
                <a:off x="1680" y="1680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6394" name="Group 9"/>
              <p:cNvGrpSpPr>
                <a:grpSpLocks/>
              </p:cNvGrpSpPr>
              <p:nvPr/>
            </p:nvGrpSpPr>
            <p:grpSpPr bwMode="auto">
              <a:xfrm>
                <a:off x="2112" y="1344"/>
                <a:ext cx="1824" cy="1776"/>
                <a:chOff x="1920" y="1104"/>
                <a:chExt cx="1824" cy="1776"/>
              </a:xfrm>
            </p:grpSpPr>
            <p:sp>
              <p:nvSpPr>
                <p:cNvPr id="16395" name="Oval 10"/>
                <p:cNvSpPr>
                  <a:spLocks noChangeArrowheads="1"/>
                </p:cNvSpPr>
                <p:nvPr/>
              </p:nvSpPr>
              <p:spPr bwMode="auto">
                <a:xfrm>
                  <a:off x="1920" y="1104"/>
                  <a:ext cx="1824" cy="1776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6396" name="Freeform 11"/>
                <p:cNvSpPr>
                  <a:spLocks/>
                </p:cNvSpPr>
                <p:nvPr/>
              </p:nvSpPr>
              <p:spPr bwMode="auto">
                <a:xfrm>
                  <a:off x="2579" y="1725"/>
                  <a:ext cx="446" cy="406"/>
                </a:xfrm>
                <a:custGeom>
                  <a:avLst/>
                  <a:gdLst>
                    <a:gd name="T0" fmla="*/ 164 w 446"/>
                    <a:gd name="T1" fmla="*/ 111 h 406"/>
                    <a:gd name="T2" fmla="*/ 200 w 446"/>
                    <a:gd name="T3" fmla="*/ 53 h 406"/>
                    <a:gd name="T4" fmla="*/ 387 w 446"/>
                    <a:gd name="T5" fmla="*/ 176 h 406"/>
                    <a:gd name="T6" fmla="*/ 402 w 446"/>
                    <a:gd name="T7" fmla="*/ 197 h 406"/>
                    <a:gd name="T8" fmla="*/ 423 w 446"/>
                    <a:gd name="T9" fmla="*/ 291 h 406"/>
                    <a:gd name="T10" fmla="*/ 207 w 446"/>
                    <a:gd name="T11" fmla="*/ 370 h 406"/>
                    <a:gd name="T12" fmla="*/ 157 w 446"/>
                    <a:gd name="T13" fmla="*/ 377 h 406"/>
                    <a:gd name="T14" fmla="*/ 114 w 446"/>
                    <a:gd name="T15" fmla="*/ 406 h 406"/>
                    <a:gd name="T16" fmla="*/ 13 w 446"/>
                    <a:gd name="T17" fmla="*/ 341 h 406"/>
                    <a:gd name="T18" fmla="*/ 35 w 446"/>
                    <a:gd name="T19" fmla="*/ 140 h 406"/>
                    <a:gd name="T20" fmla="*/ 164 w 446"/>
                    <a:gd name="T21" fmla="*/ 111 h 40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46"/>
                    <a:gd name="T34" fmla="*/ 0 h 406"/>
                    <a:gd name="T35" fmla="*/ 446 w 446"/>
                    <a:gd name="T36" fmla="*/ 406 h 40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46" h="406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6" name="Rectangle 15"/>
            <p:cNvSpPr/>
            <p:nvPr/>
          </p:nvSpPr>
          <p:spPr>
            <a:xfrm>
              <a:off x="1306286" y="1807029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6388" name="TextBox 22"/>
          <p:cNvSpPr txBox="1">
            <a:spLocks noChangeArrowheads="1"/>
          </p:cNvSpPr>
          <p:nvPr/>
        </p:nvSpPr>
        <p:spPr bwMode="auto">
          <a:xfrm>
            <a:off x="45720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908468" y="228600"/>
            <a:ext cx="6248400" cy="11430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takes the moon about 28 days to revolve around the Ear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66800" y="1981200"/>
            <a:ext cx="6770688" cy="3929063"/>
            <a:chOff x="1306286" y="1807029"/>
            <a:chExt cx="6770914" cy="3929743"/>
          </a:xfrm>
        </p:grpSpPr>
        <p:grpSp>
          <p:nvGrpSpPr>
            <p:cNvPr id="17413" name="Group 22"/>
            <p:cNvGrpSpPr>
              <a:grpSpLocks/>
            </p:cNvGrpSpPr>
            <p:nvPr/>
          </p:nvGrpSpPr>
          <p:grpSpPr bwMode="auto">
            <a:xfrm>
              <a:off x="2590800" y="1905000"/>
              <a:ext cx="5486400" cy="3733800"/>
              <a:chOff x="1680" y="1056"/>
              <a:chExt cx="3456" cy="2352"/>
            </a:xfrm>
          </p:grpSpPr>
          <p:sp>
            <p:nvSpPr>
              <p:cNvPr id="17415" name="Oval 7" descr="White marble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432" cy="432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16" name="AutoShape 12"/>
              <p:cNvSpPr>
                <a:spLocks noChangeArrowheads="1"/>
              </p:cNvSpPr>
              <p:nvPr/>
            </p:nvSpPr>
            <p:spPr bwMode="auto">
              <a:xfrm rot="9430467">
                <a:off x="3168" y="1056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dirty="0"/>
              </a:p>
            </p:txBody>
          </p:sp>
          <p:sp>
            <p:nvSpPr>
              <p:cNvPr id="17417" name="AutoShape 13"/>
              <p:cNvSpPr>
                <a:spLocks noChangeArrowheads="1"/>
              </p:cNvSpPr>
              <p:nvPr/>
            </p:nvSpPr>
            <p:spPr bwMode="auto">
              <a:xfrm rot="-1393172">
                <a:off x="1680" y="1680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7418" name="Group 9"/>
              <p:cNvGrpSpPr>
                <a:grpSpLocks/>
              </p:cNvGrpSpPr>
              <p:nvPr/>
            </p:nvGrpSpPr>
            <p:grpSpPr bwMode="auto">
              <a:xfrm>
                <a:off x="2112" y="1344"/>
                <a:ext cx="1824" cy="1776"/>
                <a:chOff x="1920" y="1104"/>
                <a:chExt cx="1824" cy="1776"/>
              </a:xfrm>
            </p:grpSpPr>
            <p:sp>
              <p:nvSpPr>
                <p:cNvPr id="17419" name="Oval 10"/>
                <p:cNvSpPr>
                  <a:spLocks noChangeArrowheads="1"/>
                </p:cNvSpPr>
                <p:nvPr/>
              </p:nvSpPr>
              <p:spPr bwMode="auto">
                <a:xfrm>
                  <a:off x="1920" y="1104"/>
                  <a:ext cx="1824" cy="1776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7420" name="Freeform 11"/>
                <p:cNvSpPr>
                  <a:spLocks/>
                </p:cNvSpPr>
                <p:nvPr/>
              </p:nvSpPr>
              <p:spPr bwMode="auto">
                <a:xfrm>
                  <a:off x="2579" y="1725"/>
                  <a:ext cx="446" cy="406"/>
                </a:xfrm>
                <a:custGeom>
                  <a:avLst/>
                  <a:gdLst>
                    <a:gd name="T0" fmla="*/ 164 w 446"/>
                    <a:gd name="T1" fmla="*/ 111 h 406"/>
                    <a:gd name="T2" fmla="*/ 200 w 446"/>
                    <a:gd name="T3" fmla="*/ 53 h 406"/>
                    <a:gd name="T4" fmla="*/ 387 w 446"/>
                    <a:gd name="T5" fmla="*/ 176 h 406"/>
                    <a:gd name="T6" fmla="*/ 402 w 446"/>
                    <a:gd name="T7" fmla="*/ 197 h 406"/>
                    <a:gd name="T8" fmla="*/ 423 w 446"/>
                    <a:gd name="T9" fmla="*/ 291 h 406"/>
                    <a:gd name="T10" fmla="*/ 207 w 446"/>
                    <a:gd name="T11" fmla="*/ 370 h 406"/>
                    <a:gd name="T12" fmla="*/ 157 w 446"/>
                    <a:gd name="T13" fmla="*/ 377 h 406"/>
                    <a:gd name="T14" fmla="*/ 114 w 446"/>
                    <a:gd name="T15" fmla="*/ 406 h 406"/>
                    <a:gd name="T16" fmla="*/ 13 w 446"/>
                    <a:gd name="T17" fmla="*/ 341 h 406"/>
                    <a:gd name="T18" fmla="*/ 35 w 446"/>
                    <a:gd name="T19" fmla="*/ 140 h 406"/>
                    <a:gd name="T20" fmla="*/ 164 w 446"/>
                    <a:gd name="T21" fmla="*/ 111 h 40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46"/>
                    <a:gd name="T34" fmla="*/ 0 h 406"/>
                    <a:gd name="T35" fmla="*/ 446 w 446"/>
                    <a:gd name="T36" fmla="*/ 406 h 40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46" h="406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>
            <a:xfrm>
              <a:off x="1306286" y="1807029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4289425" y="37115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887753" y="228600"/>
            <a:ext cx="7848600" cy="11430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makes the times that the tides occur change in a predictable pattern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66800" y="1981200"/>
            <a:ext cx="6770688" cy="3929063"/>
            <a:chOff x="1306286" y="1807029"/>
            <a:chExt cx="6770914" cy="3929743"/>
          </a:xfrm>
        </p:grpSpPr>
        <p:grpSp>
          <p:nvGrpSpPr>
            <p:cNvPr id="18436" name="Group 22"/>
            <p:cNvGrpSpPr>
              <a:grpSpLocks/>
            </p:cNvGrpSpPr>
            <p:nvPr/>
          </p:nvGrpSpPr>
          <p:grpSpPr bwMode="auto">
            <a:xfrm>
              <a:off x="2590800" y="1905000"/>
              <a:ext cx="5486400" cy="3733800"/>
              <a:chOff x="1680" y="1056"/>
              <a:chExt cx="3456" cy="2352"/>
            </a:xfrm>
          </p:grpSpPr>
          <p:sp>
            <p:nvSpPr>
              <p:cNvPr id="18438" name="Oval 7" descr="White marble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432" cy="432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439" name="AutoShape 12"/>
              <p:cNvSpPr>
                <a:spLocks noChangeArrowheads="1"/>
              </p:cNvSpPr>
              <p:nvPr/>
            </p:nvSpPr>
            <p:spPr bwMode="auto">
              <a:xfrm rot="9430467">
                <a:off x="3168" y="1056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dirty="0"/>
              </a:p>
            </p:txBody>
          </p:sp>
          <p:sp>
            <p:nvSpPr>
              <p:cNvPr id="18440" name="AutoShape 13"/>
              <p:cNvSpPr>
                <a:spLocks noChangeArrowheads="1"/>
              </p:cNvSpPr>
              <p:nvPr/>
            </p:nvSpPr>
            <p:spPr bwMode="auto">
              <a:xfrm rot="-1393172">
                <a:off x="1680" y="1680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8441" name="Group 9"/>
              <p:cNvGrpSpPr>
                <a:grpSpLocks/>
              </p:cNvGrpSpPr>
              <p:nvPr/>
            </p:nvGrpSpPr>
            <p:grpSpPr bwMode="auto">
              <a:xfrm>
                <a:off x="2112" y="1344"/>
                <a:ext cx="1824" cy="1776"/>
                <a:chOff x="1920" y="1104"/>
                <a:chExt cx="1824" cy="1776"/>
              </a:xfrm>
            </p:grpSpPr>
            <p:sp>
              <p:nvSpPr>
                <p:cNvPr id="18442" name="Oval 10"/>
                <p:cNvSpPr>
                  <a:spLocks noChangeArrowheads="1"/>
                </p:cNvSpPr>
                <p:nvPr/>
              </p:nvSpPr>
              <p:spPr bwMode="auto">
                <a:xfrm>
                  <a:off x="1920" y="1104"/>
                  <a:ext cx="1824" cy="1776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443" name="Freeform 11"/>
                <p:cNvSpPr>
                  <a:spLocks/>
                </p:cNvSpPr>
                <p:nvPr/>
              </p:nvSpPr>
              <p:spPr bwMode="auto">
                <a:xfrm>
                  <a:off x="2579" y="1725"/>
                  <a:ext cx="446" cy="406"/>
                </a:xfrm>
                <a:custGeom>
                  <a:avLst/>
                  <a:gdLst>
                    <a:gd name="T0" fmla="*/ 164 w 446"/>
                    <a:gd name="T1" fmla="*/ 111 h 406"/>
                    <a:gd name="T2" fmla="*/ 200 w 446"/>
                    <a:gd name="T3" fmla="*/ 53 h 406"/>
                    <a:gd name="T4" fmla="*/ 387 w 446"/>
                    <a:gd name="T5" fmla="*/ 176 h 406"/>
                    <a:gd name="T6" fmla="*/ 402 w 446"/>
                    <a:gd name="T7" fmla="*/ 197 h 406"/>
                    <a:gd name="T8" fmla="*/ 423 w 446"/>
                    <a:gd name="T9" fmla="*/ 291 h 406"/>
                    <a:gd name="T10" fmla="*/ 207 w 446"/>
                    <a:gd name="T11" fmla="*/ 370 h 406"/>
                    <a:gd name="T12" fmla="*/ 157 w 446"/>
                    <a:gd name="T13" fmla="*/ 377 h 406"/>
                    <a:gd name="T14" fmla="*/ 114 w 446"/>
                    <a:gd name="T15" fmla="*/ 406 h 406"/>
                    <a:gd name="T16" fmla="*/ 13 w 446"/>
                    <a:gd name="T17" fmla="*/ 341 h 406"/>
                    <a:gd name="T18" fmla="*/ 35 w 446"/>
                    <a:gd name="T19" fmla="*/ 140 h 406"/>
                    <a:gd name="T20" fmla="*/ 164 w 446"/>
                    <a:gd name="T21" fmla="*/ 111 h 40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46"/>
                    <a:gd name="T34" fmla="*/ 0 h 406"/>
                    <a:gd name="T35" fmla="*/ 446 w 446"/>
                    <a:gd name="T36" fmla="*/ 406 h 40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46" h="406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>
            <a:xfrm>
              <a:off x="1306286" y="1807029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0773" y="304800"/>
            <a:ext cx="8229600" cy="11430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there is more going on than just the revolution of the moon around 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th.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3753" y="570155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The Earth </a:t>
            </a:r>
            <a:r>
              <a:rPr lang="en-US" sz="4000" dirty="0">
                <a:latin typeface="+mj-lt"/>
              </a:rPr>
              <a:t>rotates every</a:t>
            </a:r>
            <a:r>
              <a:rPr lang="en-US" sz="4000" dirty="0">
                <a:solidFill>
                  <a:schemeClr val="tx2"/>
                </a:solidFill>
                <a:latin typeface="+mj-lt"/>
              </a:rPr>
              <a:t> day.</a:t>
            </a:r>
          </a:p>
        </p:txBody>
      </p:sp>
      <p:sp>
        <p:nvSpPr>
          <p:cNvPr id="19460" name="Text Box 23"/>
          <p:cNvSpPr txBox="1">
            <a:spLocks noChangeArrowheads="1"/>
          </p:cNvSpPr>
          <p:nvPr/>
        </p:nvSpPr>
        <p:spPr bwMode="auto">
          <a:xfrm>
            <a:off x="4495800" y="3581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06513" y="1806575"/>
            <a:ext cx="6770687" cy="3930650"/>
            <a:chOff x="1306286" y="1807029"/>
            <a:chExt cx="6770914" cy="3929743"/>
          </a:xfrm>
        </p:grpSpPr>
        <p:grpSp>
          <p:nvGrpSpPr>
            <p:cNvPr id="19462" name="Group 22"/>
            <p:cNvGrpSpPr>
              <a:grpSpLocks/>
            </p:cNvGrpSpPr>
            <p:nvPr/>
          </p:nvGrpSpPr>
          <p:grpSpPr bwMode="auto">
            <a:xfrm>
              <a:off x="2590800" y="1905000"/>
              <a:ext cx="5486400" cy="3733800"/>
              <a:chOff x="1680" y="1056"/>
              <a:chExt cx="3456" cy="2352"/>
            </a:xfrm>
          </p:grpSpPr>
          <p:sp>
            <p:nvSpPr>
              <p:cNvPr id="19464" name="Oval 7" descr="White marble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432" cy="432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465" name="AutoShape 12"/>
              <p:cNvSpPr>
                <a:spLocks noChangeArrowheads="1"/>
              </p:cNvSpPr>
              <p:nvPr/>
            </p:nvSpPr>
            <p:spPr bwMode="auto">
              <a:xfrm rot="9430467">
                <a:off x="3168" y="1056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dirty="0"/>
              </a:p>
            </p:txBody>
          </p:sp>
          <p:sp>
            <p:nvSpPr>
              <p:cNvPr id="19466" name="AutoShape 13"/>
              <p:cNvSpPr>
                <a:spLocks noChangeArrowheads="1"/>
              </p:cNvSpPr>
              <p:nvPr/>
            </p:nvSpPr>
            <p:spPr bwMode="auto">
              <a:xfrm rot="-1393172">
                <a:off x="1680" y="1680"/>
                <a:ext cx="1200" cy="172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9467" name="Group 9"/>
              <p:cNvGrpSpPr>
                <a:grpSpLocks/>
              </p:cNvGrpSpPr>
              <p:nvPr/>
            </p:nvGrpSpPr>
            <p:grpSpPr bwMode="auto">
              <a:xfrm>
                <a:off x="2112" y="1344"/>
                <a:ext cx="1824" cy="1776"/>
                <a:chOff x="1920" y="1104"/>
                <a:chExt cx="1824" cy="1776"/>
              </a:xfrm>
            </p:grpSpPr>
            <p:sp>
              <p:nvSpPr>
                <p:cNvPr id="19468" name="Oval 10"/>
                <p:cNvSpPr>
                  <a:spLocks noChangeArrowheads="1"/>
                </p:cNvSpPr>
                <p:nvPr/>
              </p:nvSpPr>
              <p:spPr bwMode="auto">
                <a:xfrm>
                  <a:off x="1920" y="1104"/>
                  <a:ext cx="1824" cy="1776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9469" name="Freeform 11"/>
                <p:cNvSpPr>
                  <a:spLocks/>
                </p:cNvSpPr>
                <p:nvPr/>
              </p:nvSpPr>
              <p:spPr bwMode="auto">
                <a:xfrm>
                  <a:off x="2579" y="1725"/>
                  <a:ext cx="446" cy="406"/>
                </a:xfrm>
                <a:custGeom>
                  <a:avLst/>
                  <a:gdLst>
                    <a:gd name="T0" fmla="*/ 164 w 446"/>
                    <a:gd name="T1" fmla="*/ 111 h 406"/>
                    <a:gd name="T2" fmla="*/ 200 w 446"/>
                    <a:gd name="T3" fmla="*/ 53 h 406"/>
                    <a:gd name="T4" fmla="*/ 387 w 446"/>
                    <a:gd name="T5" fmla="*/ 176 h 406"/>
                    <a:gd name="T6" fmla="*/ 402 w 446"/>
                    <a:gd name="T7" fmla="*/ 197 h 406"/>
                    <a:gd name="T8" fmla="*/ 423 w 446"/>
                    <a:gd name="T9" fmla="*/ 291 h 406"/>
                    <a:gd name="T10" fmla="*/ 207 w 446"/>
                    <a:gd name="T11" fmla="*/ 370 h 406"/>
                    <a:gd name="T12" fmla="*/ 157 w 446"/>
                    <a:gd name="T13" fmla="*/ 377 h 406"/>
                    <a:gd name="T14" fmla="*/ 114 w 446"/>
                    <a:gd name="T15" fmla="*/ 406 h 406"/>
                    <a:gd name="T16" fmla="*/ 13 w 446"/>
                    <a:gd name="T17" fmla="*/ 341 h 406"/>
                    <a:gd name="T18" fmla="*/ 35 w 446"/>
                    <a:gd name="T19" fmla="*/ 140 h 406"/>
                    <a:gd name="T20" fmla="*/ 164 w 446"/>
                    <a:gd name="T21" fmla="*/ 111 h 40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46"/>
                    <a:gd name="T34" fmla="*/ 0 h 406"/>
                    <a:gd name="T35" fmla="*/ 446 w 446"/>
                    <a:gd name="T36" fmla="*/ 406 h 40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46" h="406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>
            <a:xfrm>
              <a:off x="1306286" y="1807029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515350" y="3485611"/>
            <a:ext cx="27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780212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put a person on the equator of the Earth.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8600" y="5562600"/>
            <a:ext cx="84579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+mj-lt"/>
              </a:rPr>
              <a:t>Remember, 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you are looking at the Earth from the North Pole, so this person appears to be on the edge of the Earth.</a:t>
            </a:r>
          </a:p>
        </p:txBody>
      </p:sp>
      <p:grpSp>
        <p:nvGrpSpPr>
          <p:cNvPr id="20484" name="Group 13"/>
          <p:cNvGrpSpPr>
            <a:grpSpLocks/>
          </p:cNvGrpSpPr>
          <p:nvPr/>
        </p:nvGrpSpPr>
        <p:grpSpPr bwMode="auto">
          <a:xfrm>
            <a:off x="2667000" y="1676400"/>
            <a:ext cx="5486400" cy="3733800"/>
            <a:chOff x="1680" y="1056"/>
            <a:chExt cx="3456" cy="2352"/>
          </a:xfrm>
        </p:grpSpPr>
        <p:sp>
          <p:nvSpPr>
            <p:cNvPr id="20492" name="Oval 14" descr="White marble"/>
            <p:cNvSpPr>
              <a:spLocks noChangeArrowheads="1"/>
            </p:cNvSpPr>
            <p:nvPr/>
          </p:nvSpPr>
          <p:spPr bwMode="auto">
            <a:xfrm>
              <a:off x="4704" y="1200"/>
              <a:ext cx="432" cy="432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493" name="AutoShape 15"/>
            <p:cNvSpPr>
              <a:spLocks noChangeArrowheads="1"/>
            </p:cNvSpPr>
            <p:nvPr/>
          </p:nvSpPr>
          <p:spPr bwMode="auto">
            <a:xfrm rot="9430467">
              <a:off x="3168" y="1056"/>
              <a:ext cx="1200" cy="1728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dirty="0"/>
            </a:p>
          </p:txBody>
        </p:sp>
        <p:sp>
          <p:nvSpPr>
            <p:cNvPr id="20494" name="AutoShape 16"/>
            <p:cNvSpPr>
              <a:spLocks noChangeArrowheads="1"/>
            </p:cNvSpPr>
            <p:nvPr/>
          </p:nvSpPr>
          <p:spPr bwMode="auto">
            <a:xfrm rot="-1393172">
              <a:off x="1680" y="1680"/>
              <a:ext cx="1200" cy="1728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495" name="Group 17"/>
            <p:cNvGrpSpPr>
              <a:grpSpLocks/>
            </p:cNvGrpSpPr>
            <p:nvPr/>
          </p:nvGrpSpPr>
          <p:grpSpPr bwMode="auto">
            <a:xfrm>
              <a:off x="2112" y="1344"/>
              <a:ext cx="1824" cy="1776"/>
              <a:chOff x="1920" y="1104"/>
              <a:chExt cx="1824" cy="1776"/>
            </a:xfrm>
          </p:grpSpPr>
          <p:sp>
            <p:nvSpPr>
              <p:cNvPr id="20496" name="Oval 18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824" cy="1776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497" name="Freeform 19"/>
              <p:cNvSpPr>
                <a:spLocks/>
              </p:cNvSpPr>
              <p:nvPr/>
            </p:nvSpPr>
            <p:spPr bwMode="auto">
              <a:xfrm>
                <a:off x="2579" y="1725"/>
                <a:ext cx="446" cy="406"/>
              </a:xfrm>
              <a:custGeom>
                <a:avLst/>
                <a:gdLst>
                  <a:gd name="T0" fmla="*/ 164 w 446"/>
                  <a:gd name="T1" fmla="*/ 111 h 406"/>
                  <a:gd name="T2" fmla="*/ 200 w 446"/>
                  <a:gd name="T3" fmla="*/ 53 h 406"/>
                  <a:gd name="T4" fmla="*/ 387 w 446"/>
                  <a:gd name="T5" fmla="*/ 176 h 406"/>
                  <a:gd name="T6" fmla="*/ 402 w 446"/>
                  <a:gd name="T7" fmla="*/ 197 h 406"/>
                  <a:gd name="T8" fmla="*/ 423 w 446"/>
                  <a:gd name="T9" fmla="*/ 291 h 406"/>
                  <a:gd name="T10" fmla="*/ 207 w 446"/>
                  <a:gd name="T11" fmla="*/ 370 h 406"/>
                  <a:gd name="T12" fmla="*/ 157 w 446"/>
                  <a:gd name="T13" fmla="*/ 377 h 406"/>
                  <a:gd name="T14" fmla="*/ 114 w 446"/>
                  <a:gd name="T15" fmla="*/ 406 h 406"/>
                  <a:gd name="T16" fmla="*/ 13 w 446"/>
                  <a:gd name="T17" fmla="*/ 341 h 406"/>
                  <a:gd name="T18" fmla="*/ 35 w 446"/>
                  <a:gd name="T19" fmla="*/ 140 h 406"/>
                  <a:gd name="T20" fmla="*/ 164 w 446"/>
                  <a:gd name="T21" fmla="*/ 11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6"/>
                  <a:gd name="T34" fmla="*/ 0 h 406"/>
                  <a:gd name="T35" fmla="*/ 446 w 446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6" h="406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grpSp>
        <p:nvGrpSpPr>
          <p:cNvPr id="2" name="Group 6"/>
          <p:cNvGrpSpPr>
            <a:grpSpLocks/>
          </p:cNvGrpSpPr>
          <p:nvPr/>
        </p:nvGrpSpPr>
        <p:grpSpPr bwMode="auto">
          <a:xfrm rot="2395672">
            <a:off x="5791200" y="1524000"/>
            <a:ext cx="533400" cy="1143000"/>
            <a:chOff x="672" y="2112"/>
            <a:chExt cx="336" cy="720"/>
          </a:xfrm>
        </p:grpSpPr>
        <p:sp>
          <p:nvSpPr>
            <p:cNvPr id="20486" name="AutoShape 7"/>
            <p:cNvSpPr>
              <a:spLocks noChangeArrowheads="1"/>
            </p:cNvSpPr>
            <p:nvPr/>
          </p:nvSpPr>
          <p:spPr bwMode="auto">
            <a:xfrm>
              <a:off x="720" y="2112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487" name="Line 8"/>
            <p:cNvSpPr>
              <a:spLocks noChangeShapeType="1"/>
            </p:cNvSpPr>
            <p:nvPr/>
          </p:nvSpPr>
          <p:spPr bwMode="auto">
            <a:xfrm>
              <a:off x="838" y="2352"/>
              <a:ext cx="0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88" name="Line 9"/>
            <p:cNvSpPr>
              <a:spLocks noChangeShapeType="1"/>
            </p:cNvSpPr>
            <p:nvPr/>
          </p:nvSpPr>
          <p:spPr bwMode="auto">
            <a:xfrm flipH="1">
              <a:off x="864" y="2352"/>
              <a:ext cx="144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>
              <a:off x="672" y="2304"/>
              <a:ext cx="144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90" name="Line 11"/>
            <p:cNvSpPr>
              <a:spLocks noChangeShapeType="1"/>
            </p:cNvSpPr>
            <p:nvPr/>
          </p:nvSpPr>
          <p:spPr bwMode="auto">
            <a:xfrm>
              <a:off x="864" y="2640"/>
              <a:ext cx="96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 flipH="1">
              <a:off x="672" y="2640"/>
              <a:ext cx="144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571709" y="330384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1"/>
          <p:cNvSpPr>
            <a:spLocks noChangeArrowheads="1"/>
          </p:cNvSpPr>
          <p:nvPr/>
        </p:nvSpPr>
        <p:spPr bwMode="auto">
          <a:xfrm>
            <a:off x="2209800" y="3124200"/>
            <a:ext cx="4724400" cy="2971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915400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Earth rotates, the person will move through two very high bulges of water and two areas of low water each day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1508" name="Oval 6" descr="White marble"/>
          <p:cNvSpPr>
            <a:spLocks noChangeArrowheads="1"/>
          </p:cNvSpPr>
          <p:nvPr/>
        </p:nvSpPr>
        <p:spPr bwMode="auto">
          <a:xfrm>
            <a:off x="8001000" y="4191000"/>
            <a:ext cx="685800" cy="685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124200" y="3128963"/>
            <a:ext cx="2895600" cy="2890837"/>
            <a:chOff x="1968" y="1971"/>
            <a:chExt cx="1824" cy="1821"/>
          </a:xfrm>
        </p:grpSpPr>
        <p:grpSp>
          <p:nvGrpSpPr>
            <p:cNvPr id="21510" name="Group 9"/>
            <p:cNvGrpSpPr>
              <a:grpSpLocks/>
            </p:cNvGrpSpPr>
            <p:nvPr/>
          </p:nvGrpSpPr>
          <p:grpSpPr bwMode="auto">
            <a:xfrm>
              <a:off x="1968" y="2016"/>
              <a:ext cx="1824" cy="1776"/>
              <a:chOff x="1920" y="1104"/>
              <a:chExt cx="1824" cy="1776"/>
            </a:xfrm>
          </p:grpSpPr>
          <p:sp>
            <p:nvSpPr>
              <p:cNvPr id="21518" name="Oval 10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824" cy="1776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19" name="Freeform 11"/>
              <p:cNvSpPr>
                <a:spLocks/>
              </p:cNvSpPr>
              <p:nvPr/>
            </p:nvSpPr>
            <p:spPr bwMode="auto">
              <a:xfrm>
                <a:off x="2579" y="1725"/>
                <a:ext cx="446" cy="406"/>
              </a:xfrm>
              <a:custGeom>
                <a:avLst/>
                <a:gdLst>
                  <a:gd name="T0" fmla="*/ 164 w 446"/>
                  <a:gd name="T1" fmla="*/ 111 h 406"/>
                  <a:gd name="T2" fmla="*/ 200 w 446"/>
                  <a:gd name="T3" fmla="*/ 53 h 406"/>
                  <a:gd name="T4" fmla="*/ 387 w 446"/>
                  <a:gd name="T5" fmla="*/ 176 h 406"/>
                  <a:gd name="T6" fmla="*/ 402 w 446"/>
                  <a:gd name="T7" fmla="*/ 197 h 406"/>
                  <a:gd name="T8" fmla="*/ 423 w 446"/>
                  <a:gd name="T9" fmla="*/ 291 h 406"/>
                  <a:gd name="T10" fmla="*/ 207 w 446"/>
                  <a:gd name="T11" fmla="*/ 370 h 406"/>
                  <a:gd name="T12" fmla="*/ 157 w 446"/>
                  <a:gd name="T13" fmla="*/ 377 h 406"/>
                  <a:gd name="T14" fmla="*/ 114 w 446"/>
                  <a:gd name="T15" fmla="*/ 406 h 406"/>
                  <a:gd name="T16" fmla="*/ 13 w 446"/>
                  <a:gd name="T17" fmla="*/ 341 h 406"/>
                  <a:gd name="T18" fmla="*/ 35 w 446"/>
                  <a:gd name="T19" fmla="*/ 140 h 406"/>
                  <a:gd name="T20" fmla="*/ 164 w 446"/>
                  <a:gd name="T21" fmla="*/ 11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6"/>
                  <a:gd name="T34" fmla="*/ 0 h 406"/>
                  <a:gd name="T35" fmla="*/ 446 w 446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6" h="406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1511" name="Group 12"/>
            <p:cNvGrpSpPr>
              <a:grpSpLocks/>
            </p:cNvGrpSpPr>
            <p:nvPr/>
          </p:nvGrpSpPr>
          <p:grpSpPr bwMode="auto">
            <a:xfrm rot="2395672">
              <a:off x="3428" y="1971"/>
              <a:ext cx="336" cy="336"/>
              <a:chOff x="672" y="2112"/>
              <a:chExt cx="336" cy="720"/>
            </a:xfrm>
          </p:grpSpPr>
          <p:sp>
            <p:nvSpPr>
              <p:cNvPr id="21512" name="AutoShape 13"/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240" cy="240"/>
              </a:xfrm>
              <a:prstGeom prst="smileyFace">
                <a:avLst>
                  <a:gd name="adj" fmla="val 465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13" name="Line 14"/>
              <p:cNvSpPr>
                <a:spLocks noChangeShapeType="1"/>
              </p:cNvSpPr>
              <p:nvPr/>
            </p:nvSpPr>
            <p:spPr bwMode="auto">
              <a:xfrm>
                <a:off x="838" y="2352"/>
                <a:ext cx="0" cy="2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4" name="Line 15"/>
              <p:cNvSpPr>
                <a:spLocks noChangeShapeType="1"/>
              </p:cNvSpPr>
              <p:nvPr/>
            </p:nvSpPr>
            <p:spPr bwMode="auto">
              <a:xfrm flipH="1">
                <a:off x="864" y="2352"/>
                <a:ext cx="144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5" name="Line 16"/>
              <p:cNvSpPr>
                <a:spLocks noChangeShapeType="1"/>
              </p:cNvSpPr>
              <p:nvPr/>
            </p:nvSpPr>
            <p:spPr bwMode="auto">
              <a:xfrm>
                <a:off x="672" y="2304"/>
                <a:ext cx="144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6" name="Line 17"/>
              <p:cNvSpPr>
                <a:spLocks noChangeShapeType="1"/>
              </p:cNvSpPr>
              <p:nvPr/>
            </p:nvSpPr>
            <p:spPr bwMode="auto">
              <a:xfrm>
                <a:off x="864" y="2640"/>
                <a:ext cx="96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17" name="Line 18"/>
              <p:cNvSpPr>
                <a:spLocks noChangeShapeType="1"/>
              </p:cNvSpPr>
              <p:nvPr/>
            </p:nvSpPr>
            <p:spPr bwMode="auto">
              <a:xfrm flipH="1">
                <a:off x="672" y="2640"/>
                <a:ext cx="144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349750" y="4426743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863201" y="228600"/>
            <a:ext cx="6248400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call these areas high tide and low tide.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457200" y="54102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+mj-lt"/>
              </a:rPr>
              <a:t>Remember, </a:t>
            </a:r>
            <a:r>
              <a:rPr lang="en-US" sz="3200" dirty="0">
                <a:latin typeface="+mj-lt"/>
              </a:rPr>
              <a:t>in a 24 hour period of rotation,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 there are </a:t>
            </a:r>
            <a:r>
              <a:rPr lang="en-US" sz="3200" dirty="0" smtClean="0">
                <a:solidFill>
                  <a:schemeClr val="tx2"/>
                </a:solidFill>
                <a:latin typeface="+mj-lt"/>
              </a:rPr>
              <a:t>two 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high tides and </a:t>
            </a:r>
            <a:r>
              <a:rPr lang="en-US" sz="3200" dirty="0" smtClean="0">
                <a:solidFill>
                  <a:schemeClr val="tx2"/>
                </a:solidFill>
                <a:latin typeface="+mj-lt"/>
              </a:rPr>
              <a:t>two 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low tides.</a:t>
            </a:r>
          </a:p>
        </p:txBody>
      </p:sp>
      <p:sp>
        <p:nvSpPr>
          <p:cNvPr id="22532" name="Oval 6"/>
          <p:cNvSpPr>
            <a:spLocks noChangeArrowheads="1"/>
          </p:cNvSpPr>
          <p:nvPr/>
        </p:nvSpPr>
        <p:spPr bwMode="auto">
          <a:xfrm>
            <a:off x="1981200" y="1747838"/>
            <a:ext cx="4724400" cy="2971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3" name="Oval 7" descr="White marble"/>
          <p:cNvSpPr>
            <a:spLocks noChangeArrowheads="1"/>
          </p:cNvSpPr>
          <p:nvPr/>
        </p:nvSpPr>
        <p:spPr bwMode="auto">
          <a:xfrm>
            <a:off x="7772400" y="2814638"/>
            <a:ext cx="685800" cy="685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1752600"/>
            <a:ext cx="2895600" cy="2890838"/>
            <a:chOff x="1968" y="1971"/>
            <a:chExt cx="1824" cy="1821"/>
          </a:xfrm>
        </p:grpSpPr>
        <p:grpSp>
          <p:nvGrpSpPr>
            <p:cNvPr id="22535" name="Group 9"/>
            <p:cNvGrpSpPr>
              <a:grpSpLocks/>
            </p:cNvGrpSpPr>
            <p:nvPr/>
          </p:nvGrpSpPr>
          <p:grpSpPr bwMode="auto">
            <a:xfrm>
              <a:off x="1968" y="2016"/>
              <a:ext cx="1824" cy="1776"/>
              <a:chOff x="1920" y="1104"/>
              <a:chExt cx="1824" cy="1776"/>
            </a:xfrm>
          </p:grpSpPr>
          <p:sp>
            <p:nvSpPr>
              <p:cNvPr id="22543" name="Oval 10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824" cy="1776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544" name="Freeform 11"/>
              <p:cNvSpPr>
                <a:spLocks/>
              </p:cNvSpPr>
              <p:nvPr/>
            </p:nvSpPr>
            <p:spPr bwMode="auto">
              <a:xfrm>
                <a:off x="2579" y="1725"/>
                <a:ext cx="446" cy="406"/>
              </a:xfrm>
              <a:custGeom>
                <a:avLst/>
                <a:gdLst>
                  <a:gd name="T0" fmla="*/ 164 w 446"/>
                  <a:gd name="T1" fmla="*/ 111 h 406"/>
                  <a:gd name="T2" fmla="*/ 200 w 446"/>
                  <a:gd name="T3" fmla="*/ 53 h 406"/>
                  <a:gd name="T4" fmla="*/ 387 w 446"/>
                  <a:gd name="T5" fmla="*/ 176 h 406"/>
                  <a:gd name="T6" fmla="*/ 402 w 446"/>
                  <a:gd name="T7" fmla="*/ 197 h 406"/>
                  <a:gd name="T8" fmla="*/ 423 w 446"/>
                  <a:gd name="T9" fmla="*/ 291 h 406"/>
                  <a:gd name="T10" fmla="*/ 207 w 446"/>
                  <a:gd name="T11" fmla="*/ 370 h 406"/>
                  <a:gd name="T12" fmla="*/ 157 w 446"/>
                  <a:gd name="T13" fmla="*/ 377 h 406"/>
                  <a:gd name="T14" fmla="*/ 114 w 446"/>
                  <a:gd name="T15" fmla="*/ 406 h 406"/>
                  <a:gd name="T16" fmla="*/ 13 w 446"/>
                  <a:gd name="T17" fmla="*/ 341 h 406"/>
                  <a:gd name="T18" fmla="*/ 35 w 446"/>
                  <a:gd name="T19" fmla="*/ 140 h 406"/>
                  <a:gd name="T20" fmla="*/ 164 w 446"/>
                  <a:gd name="T21" fmla="*/ 11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6"/>
                  <a:gd name="T34" fmla="*/ 0 h 406"/>
                  <a:gd name="T35" fmla="*/ 446 w 446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6" h="406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2536" name="Group 12"/>
            <p:cNvGrpSpPr>
              <a:grpSpLocks/>
            </p:cNvGrpSpPr>
            <p:nvPr/>
          </p:nvGrpSpPr>
          <p:grpSpPr bwMode="auto">
            <a:xfrm rot="2395672">
              <a:off x="3428" y="1971"/>
              <a:ext cx="336" cy="336"/>
              <a:chOff x="672" y="2112"/>
              <a:chExt cx="336" cy="720"/>
            </a:xfrm>
          </p:grpSpPr>
          <p:sp>
            <p:nvSpPr>
              <p:cNvPr id="22537" name="AutoShape 13"/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240" cy="240"/>
              </a:xfrm>
              <a:prstGeom prst="smileyFace">
                <a:avLst>
                  <a:gd name="adj" fmla="val 465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538" name="Line 14"/>
              <p:cNvSpPr>
                <a:spLocks noChangeShapeType="1"/>
              </p:cNvSpPr>
              <p:nvPr/>
            </p:nvSpPr>
            <p:spPr bwMode="auto">
              <a:xfrm>
                <a:off x="838" y="2352"/>
                <a:ext cx="0" cy="2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39" name="Line 15"/>
              <p:cNvSpPr>
                <a:spLocks noChangeShapeType="1"/>
              </p:cNvSpPr>
              <p:nvPr/>
            </p:nvSpPr>
            <p:spPr bwMode="auto">
              <a:xfrm flipH="1">
                <a:off x="864" y="2352"/>
                <a:ext cx="144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40" name="Line 16"/>
              <p:cNvSpPr>
                <a:spLocks noChangeShapeType="1"/>
              </p:cNvSpPr>
              <p:nvPr/>
            </p:nvSpPr>
            <p:spPr bwMode="auto">
              <a:xfrm>
                <a:off x="672" y="2304"/>
                <a:ext cx="144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41" name="Line 17"/>
              <p:cNvSpPr>
                <a:spLocks noChangeShapeType="1"/>
              </p:cNvSpPr>
              <p:nvPr/>
            </p:nvSpPr>
            <p:spPr bwMode="auto">
              <a:xfrm>
                <a:off x="864" y="2640"/>
                <a:ext cx="96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42" name="Line 18"/>
              <p:cNvSpPr>
                <a:spLocks noChangeShapeType="1"/>
              </p:cNvSpPr>
              <p:nvPr/>
            </p:nvSpPr>
            <p:spPr bwMode="auto">
              <a:xfrm flipH="1">
                <a:off x="672" y="2640"/>
                <a:ext cx="144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121150" y="297418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3400" y="3124200"/>
            <a:ext cx="8153400" cy="2971800"/>
            <a:chOff x="336" y="1968"/>
            <a:chExt cx="5136" cy="1872"/>
          </a:xfrm>
        </p:grpSpPr>
        <p:grpSp>
          <p:nvGrpSpPr>
            <p:cNvPr id="23567" name="Group 17"/>
            <p:cNvGrpSpPr>
              <a:grpSpLocks/>
            </p:cNvGrpSpPr>
            <p:nvPr/>
          </p:nvGrpSpPr>
          <p:grpSpPr bwMode="auto">
            <a:xfrm>
              <a:off x="1392" y="1968"/>
              <a:ext cx="4080" cy="1872"/>
              <a:chOff x="1392" y="1968"/>
              <a:chExt cx="4080" cy="1872"/>
            </a:xfrm>
          </p:grpSpPr>
          <p:sp>
            <p:nvSpPr>
              <p:cNvPr id="23569" name="Oval 21"/>
              <p:cNvSpPr>
                <a:spLocks noChangeArrowheads="1"/>
              </p:cNvSpPr>
              <p:nvPr/>
            </p:nvSpPr>
            <p:spPr bwMode="auto">
              <a:xfrm>
                <a:off x="1392" y="1968"/>
                <a:ext cx="2976" cy="187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70" name="Oval 6" descr="White marble"/>
              <p:cNvSpPr>
                <a:spLocks noChangeArrowheads="1"/>
              </p:cNvSpPr>
              <p:nvPr/>
            </p:nvSpPr>
            <p:spPr bwMode="auto">
              <a:xfrm>
                <a:off x="5040" y="2640"/>
                <a:ext cx="432" cy="432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3568" name="Rectangle 18"/>
            <p:cNvSpPr>
              <a:spLocks noChangeArrowheads="1"/>
            </p:cNvSpPr>
            <p:nvPr/>
          </p:nvSpPr>
          <p:spPr bwMode="auto">
            <a:xfrm>
              <a:off x="336" y="268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124200" y="3128963"/>
            <a:ext cx="2895600" cy="2890837"/>
            <a:chOff x="1968" y="1971"/>
            <a:chExt cx="1824" cy="1821"/>
          </a:xfrm>
        </p:grpSpPr>
        <p:grpSp>
          <p:nvGrpSpPr>
            <p:cNvPr id="23557" name="Group 9"/>
            <p:cNvGrpSpPr>
              <a:grpSpLocks/>
            </p:cNvGrpSpPr>
            <p:nvPr/>
          </p:nvGrpSpPr>
          <p:grpSpPr bwMode="auto">
            <a:xfrm>
              <a:off x="1968" y="2016"/>
              <a:ext cx="1824" cy="1776"/>
              <a:chOff x="1920" y="1104"/>
              <a:chExt cx="1824" cy="1776"/>
            </a:xfrm>
          </p:grpSpPr>
          <p:sp>
            <p:nvSpPr>
              <p:cNvPr id="23565" name="Oval 10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824" cy="1776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66" name="Freeform 11"/>
              <p:cNvSpPr>
                <a:spLocks/>
              </p:cNvSpPr>
              <p:nvPr/>
            </p:nvSpPr>
            <p:spPr bwMode="auto">
              <a:xfrm>
                <a:off x="2579" y="1725"/>
                <a:ext cx="446" cy="406"/>
              </a:xfrm>
              <a:custGeom>
                <a:avLst/>
                <a:gdLst>
                  <a:gd name="T0" fmla="*/ 164 w 446"/>
                  <a:gd name="T1" fmla="*/ 111 h 406"/>
                  <a:gd name="T2" fmla="*/ 200 w 446"/>
                  <a:gd name="T3" fmla="*/ 53 h 406"/>
                  <a:gd name="T4" fmla="*/ 387 w 446"/>
                  <a:gd name="T5" fmla="*/ 176 h 406"/>
                  <a:gd name="T6" fmla="*/ 402 w 446"/>
                  <a:gd name="T7" fmla="*/ 197 h 406"/>
                  <a:gd name="T8" fmla="*/ 423 w 446"/>
                  <a:gd name="T9" fmla="*/ 291 h 406"/>
                  <a:gd name="T10" fmla="*/ 207 w 446"/>
                  <a:gd name="T11" fmla="*/ 370 h 406"/>
                  <a:gd name="T12" fmla="*/ 157 w 446"/>
                  <a:gd name="T13" fmla="*/ 377 h 406"/>
                  <a:gd name="T14" fmla="*/ 114 w 446"/>
                  <a:gd name="T15" fmla="*/ 406 h 406"/>
                  <a:gd name="T16" fmla="*/ 13 w 446"/>
                  <a:gd name="T17" fmla="*/ 341 h 406"/>
                  <a:gd name="T18" fmla="*/ 35 w 446"/>
                  <a:gd name="T19" fmla="*/ 140 h 406"/>
                  <a:gd name="T20" fmla="*/ 164 w 446"/>
                  <a:gd name="T21" fmla="*/ 11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6"/>
                  <a:gd name="T34" fmla="*/ 0 h 406"/>
                  <a:gd name="T35" fmla="*/ 446 w 446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6" h="406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3558" name="Group 12"/>
            <p:cNvGrpSpPr>
              <a:grpSpLocks/>
            </p:cNvGrpSpPr>
            <p:nvPr/>
          </p:nvGrpSpPr>
          <p:grpSpPr bwMode="auto">
            <a:xfrm rot="2395672">
              <a:off x="3428" y="1971"/>
              <a:ext cx="336" cy="336"/>
              <a:chOff x="672" y="2112"/>
              <a:chExt cx="336" cy="720"/>
            </a:xfrm>
          </p:grpSpPr>
          <p:sp>
            <p:nvSpPr>
              <p:cNvPr id="23559" name="AutoShape 13"/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240" cy="240"/>
              </a:xfrm>
              <a:prstGeom prst="smileyFace">
                <a:avLst>
                  <a:gd name="adj" fmla="val 465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60" name="Line 14"/>
              <p:cNvSpPr>
                <a:spLocks noChangeShapeType="1"/>
              </p:cNvSpPr>
              <p:nvPr/>
            </p:nvSpPr>
            <p:spPr bwMode="auto">
              <a:xfrm>
                <a:off x="838" y="2352"/>
                <a:ext cx="0" cy="2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61" name="Line 15"/>
              <p:cNvSpPr>
                <a:spLocks noChangeShapeType="1"/>
              </p:cNvSpPr>
              <p:nvPr/>
            </p:nvSpPr>
            <p:spPr bwMode="auto">
              <a:xfrm flipH="1">
                <a:off x="864" y="2352"/>
                <a:ext cx="144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62" name="Line 16"/>
              <p:cNvSpPr>
                <a:spLocks noChangeShapeType="1"/>
              </p:cNvSpPr>
              <p:nvPr/>
            </p:nvSpPr>
            <p:spPr bwMode="auto">
              <a:xfrm>
                <a:off x="672" y="2304"/>
                <a:ext cx="144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63" name="Line 17"/>
              <p:cNvSpPr>
                <a:spLocks noChangeShapeType="1"/>
              </p:cNvSpPr>
              <p:nvPr/>
            </p:nvSpPr>
            <p:spPr bwMode="auto">
              <a:xfrm>
                <a:off x="864" y="2640"/>
                <a:ext cx="96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64" name="Line 18"/>
              <p:cNvSpPr>
                <a:spLocks noChangeShapeType="1"/>
              </p:cNvSpPr>
              <p:nvPr/>
            </p:nvSpPr>
            <p:spPr bwMode="auto">
              <a:xfrm flipH="1">
                <a:off x="672" y="2640"/>
                <a:ext cx="144" cy="1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3556" name="Text Box 20"/>
          <p:cNvSpPr txBox="1">
            <a:spLocks noChangeArrowheads="1"/>
          </p:cNvSpPr>
          <p:nvPr/>
        </p:nvSpPr>
        <p:spPr bwMode="auto">
          <a:xfrm>
            <a:off x="1816334" y="457200"/>
            <a:ext cx="7620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+mj-lt"/>
              </a:rPr>
              <a:t>This is what it looks like with both motions.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349750" y="4426743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1911724" y="228600"/>
            <a:ext cx="6248400" cy="114300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Tides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1438275" y="1798162"/>
            <a:ext cx="7391400" cy="3840163"/>
          </a:xfrm>
        </p:spPr>
        <p:txBody>
          <a:bodyPr/>
          <a:lstStyle/>
          <a:p>
            <a:pPr lvl="1"/>
            <a:r>
              <a:rPr lang="en-US" sz="2400" dirty="0" smtClean="0">
                <a:latin typeface="+mj-lt"/>
              </a:rPr>
              <a:t>When the Sun, Earth, and Moon are in a straight line- the variation between high tide and low tide is greatest. This occurs during the full moon and new moon.</a:t>
            </a:r>
          </a:p>
        </p:txBody>
      </p:sp>
      <p:sp>
        <p:nvSpPr>
          <p:cNvPr id="4" name="Oval 14" descr="White marble"/>
          <p:cNvSpPr>
            <a:spLocks noChangeArrowheads="1"/>
          </p:cNvSpPr>
          <p:nvPr/>
        </p:nvSpPr>
        <p:spPr bwMode="auto">
          <a:xfrm>
            <a:off x="7848600" y="3352800"/>
            <a:ext cx="685800" cy="685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 rot="9430467">
            <a:off x="5410200" y="3124200"/>
            <a:ext cx="1905000" cy="27432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 rot="20206828">
            <a:off x="3048000" y="4114800"/>
            <a:ext cx="1905000" cy="27432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3733800" y="3581400"/>
            <a:ext cx="2895600" cy="2819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19"/>
          <p:cNvSpPr>
            <a:spLocks/>
          </p:cNvSpPr>
          <p:nvPr/>
        </p:nvSpPr>
        <p:spPr bwMode="auto">
          <a:xfrm>
            <a:off x="4779963" y="4567238"/>
            <a:ext cx="708025" cy="644525"/>
          </a:xfrm>
          <a:custGeom>
            <a:avLst/>
            <a:gdLst>
              <a:gd name="T0" fmla="*/ 164 w 446"/>
              <a:gd name="T1" fmla="*/ 111 h 406"/>
              <a:gd name="T2" fmla="*/ 200 w 446"/>
              <a:gd name="T3" fmla="*/ 53 h 406"/>
              <a:gd name="T4" fmla="*/ 387 w 446"/>
              <a:gd name="T5" fmla="*/ 176 h 406"/>
              <a:gd name="T6" fmla="*/ 402 w 446"/>
              <a:gd name="T7" fmla="*/ 197 h 406"/>
              <a:gd name="T8" fmla="*/ 423 w 446"/>
              <a:gd name="T9" fmla="*/ 291 h 406"/>
              <a:gd name="T10" fmla="*/ 207 w 446"/>
              <a:gd name="T11" fmla="*/ 370 h 406"/>
              <a:gd name="T12" fmla="*/ 157 w 446"/>
              <a:gd name="T13" fmla="*/ 377 h 406"/>
              <a:gd name="T14" fmla="*/ 114 w 446"/>
              <a:gd name="T15" fmla="*/ 406 h 406"/>
              <a:gd name="T16" fmla="*/ 13 w 446"/>
              <a:gd name="T17" fmla="*/ 341 h 406"/>
              <a:gd name="T18" fmla="*/ 35 w 446"/>
              <a:gd name="T19" fmla="*/ 140 h 406"/>
              <a:gd name="T20" fmla="*/ 164 w 446"/>
              <a:gd name="T21" fmla="*/ 111 h 4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46"/>
              <a:gd name="T34" fmla="*/ 0 h 406"/>
              <a:gd name="T35" fmla="*/ 446 w 446"/>
              <a:gd name="T36" fmla="*/ 406 h 4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46" h="406">
                <a:moveTo>
                  <a:pt x="164" y="111"/>
                </a:moveTo>
                <a:cubicBezTo>
                  <a:pt x="172" y="86"/>
                  <a:pt x="182" y="72"/>
                  <a:pt x="200" y="53"/>
                </a:cubicBezTo>
                <a:cubicBezTo>
                  <a:pt x="446" y="64"/>
                  <a:pt x="359" y="0"/>
                  <a:pt x="387" y="176"/>
                </a:cubicBezTo>
                <a:cubicBezTo>
                  <a:pt x="388" y="184"/>
                  <a:pt x="397" y="190"/>
                  <a:pt x="402" y="197"/>
                </a:cubicBezTo>
                <a:cubicBezTo>
                  <a:pt x="412" y="228"/>
                  <a:pt x="413" y="260"/>
                  <a:pt x="423" y="291"/>
                </a:cubicBezTo>
                <a:cubicBezTo>
                  <a:pt x="391" y="392"/>
                  <a:pt x="309" y="366"/>
                  <a:pt x="207" y="370"/>
                </a:cubicBezTo>
                <a:cubicBezTo>
                  <a:pt x="190" y="372"/>
                  <a:pt x="173" y="371"/>
                  <a:pt x="157" y="377"/>
                </a:cubicBezTo>
                <a:cubicBezTo>
                  <a:pt x="141" y="383"/>
                  <a:pt x="114" y="406"/>
                  <a:pt x="114" y="406"/>
                </a:cubicBezTo>
                <a:cubicBezTo>
                  <a:pt x="55" y="396"/>
                  <a:pt x="51" y="382"/>
                  <a:pt x="13" y="341"/>
                </a:cubicBezTo>
                <a:cubicBezTo>
                  <a:pt x="3" y="311"/>
                  <a:pt x="0" y="174"/>
                  <a:pt x="35" y="140"/>
                </a:cubicBezTo>
                <a:cubicBezTo>
                  <a:pt x="69" y="107"/>
                  <a:pt x="196" y="174"/>
                  <a:pt x="164" y="11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-1066800" y="5486400"/>
            <a:ext cx="3733800" cy="36576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3632311">
            <a:off x="2726329" y="5520056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3632311" flipV="1">
            <a:off x="6954569" y="3554589"/>
            <a:ext cx="457200" cy="11887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4092801">
            <a:off x="3140981" y="4891903"/>
            <a:ext cx="457200" cy="733666"/>
          </a:xfrm>
          <a:prstGeom prst="leftBrace">
            <a:avLst>
              <a:gd name="adj1" fmla="val 8333"/>
              <a:gd name="adj2" fmla="val 4900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High Tide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20504775">
            <a:off x="4239667" y="3719537"/>
            <a:ext cx="457200" cy="384199"/>
          </a:xfrm>
          <a:prstGeom prst="leftBrace">
            <a:avLst>
              <a:gd name="adj1" fmla="val 8333"/>
              <a:gd name="adj2" fmla="val 5378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wordArtVert" rtlCol="0" anchor="ctr"/>
          <a:lstStyle/>
          <a:p>
            <a:pPr algn="ctr"/>
            <a:r>
              <a:rPr lang="en-US" dirty="0" smtClean="0"/>
              <a:t>Low</a:t>
            </a:r>
          </a:p>
          <a:p>
            <a:pPr algn="ctr"/>
            <a:r>
              <a:rPr lang="en-US" dirty="0" smtClean="0"/>
              <a:t>Tide</a:t>
            </a:r>
            <a:endParaRPr lang="en-US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952709" y="4807743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248400" cy="114300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Neap Tides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6248400" y="1955873"/>
            <a:ext cx="2895600" cy="4419600"/>
          </a:xfrm>
        </p:spPr>
        <p:txBody>
          <a:bodyPr/>
          <a:lstStyle/>
          <a:p>
            <a:pPr lvl="1"/>
            <a:r>
              <a:rPr lang="en-US" dirty="0" smtClean="0">
                <a:latin typeface="+mj-lt"/>
              </a:rPr>
              <a:t>When the Sun, Earth, and Moon are in a perpendicular arrangement- the variation between high tide and low tide is not great. This occurs during the first and third quarter moon.</a:t>
            </a:r>
          </a:p>
        </p:txBody>
      </p:sp>
      <p:sp>
        <p:nvSpPr>
          <p:cNvPr id="4" name="Oval 14" descr="White marble"/>
          <p:cNvSpPr>
            <a:spLocks noChangeArrowheads="1"/>
          </p:cNvSpPr>
          <p:nvPr/>
        </p:nvSpPr>
        <p:spPr bwMode="auto">
          <a:xfrm>
            <a:off x="3581400" y="2133600"/>
            <a:ext cx="685800" cy="685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 rot="13794184">
            <a:off x="5057124" y="4502898"/>
            <a:ext cx="1457020" cy="27432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 rot="3489051">
            <a:off x="3778533" y="2649980"/>
            <a:ext cx="1611490" cy="2917078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3657600" y="3505200"/>
            <a:ext cx="2971800" cy="2971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19"/>
          <p:cNvSpPr>
            <a:spLocks/>
          </p:cNvSpPr>
          <p:nvPr/>
        </p:nvSpPr>
        <p:spPr bwMode="auto">
          <a:xfrm>
            <a:off x="4779963" y="4567238"/>
            <a:ext cx="708025" cy="644525"/>
          </a:xfrm>
          <a:custGeom>
            <a:avLst/>
            <a:gdLst>
              <a:gd name="T0" fmla="*/ 164 w 446"/>
              <a:gd name="T1" fmla="*/ 111 h 406"/>
              <a:gd name="T2" fmla="*/ 200 w 446"/>
              <a:gd name="T3" fmla="*/ 53 h 406"/>
              <a:gd name="T4" fmla="*/ 387 w 446"/>
              <a:gd name="T5" fmla="*/ 176 h 406"/>
              <a:gd name="T6" fmla="*/ 402 w 446"/>
              <a:gd name="T7" fmla="*/ 197 h 406"/>
              <a:gd name="T8" fmla="*/ 423 w 446"/>
              <a:gd name="T9" fmla="*/ 291 h 406"/>
              <a:gd name="T10" fmla="*/ 207 w 446"/>
              <a:gd name="T11" fmla="*/ 370 h 406"/>
              <a:gd name="T12" fmla="*/ 157 w 446"/>
              <a:gd name="T13" fmla="*/ 377 h 406"/>
              <a:gd name="T14" fmla="*/ 114 w 446"/>
              <a:gd name="T15" fmla="*/ 406 h 406"/>
              <a:gd name="T16" fmla="*/ 13 w 446"/>
              <a:gd name="T17" fmla="*/ 341 h 406"/>
              <a:gd name="T18" fmla="*/ 35 w 446"/>
              <a:gd name="T19" fmla="*/ 140 h 406"/>
              <a:gd name="T20" fmla="*/ 164 w 446"/>
              <a:gd name="T21" fmla="*/ 111 h 4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46"/>
              <a:gd name="T34" fmla="*/ 0 h 406"/>
              <a:gd name="T35" fmla="*/ 446 w 446"/>
              <a:gd name="T36" fmla="*/ 406 h 4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46" h="406">
                <a:moveTo>
                  <a:pt x="164" y="111"/>
                </a:moveTo>
                <a:cubicBezTo>
                  <a:pt x="172" y="86"/>
                  <a:pt x="182" y="72"/>
                  <a:pt x="200" y="53"/>
                </a:cubicBezTo>
                <a:cubicBezTo>
                  <a:pt x="446" y="64"/>
                  <a:pt x="359" y="0"/>
                  <a:pt x="387" y="176"/>
                </a:cubicBezTo>
                <a:cubicBezTo>
                  <a:pt x="388" y="184"/>
                  <a:pt x="397" y="190"/>
                  <a:pt x="402" y="197"/>
                </a:cubicBezTo>
                <a:cubicBezTo>
                  <a:pt x="412" y="228"/>
                  <a:pt x="413" y="260"/>
                  <a:pt x="423" y="291"/>
                </a:cubicBezTo>
                <a:cubicBezTo>
                  <a:pt x="391" y="392"/>
                  <a:pt x="309" y="366"/>
                  <a:pt x="207" y="370"/>
                </a:cubicBezTo>
                <a:cubicBezTo>
                  <a:pt x="190" y="372"/>
                  <a:pt x="173" y="371"/>
                  <a:pt x="157" y="377"/>
                </a:cubicBezTo>
                <a:cubicBezTo>
                  <a:pt x="141" y="383"/>
                  <a:pt x="114" y="406"/>
                  <a:pt x="114" y="406"/>
                </a:cubicBezTo>
                <a:cubicBezTo>
                  <a:pt x="55" y="396"/>
                  <a:pt x="51" y="382"/>
                  <a:pt x="13" y="341"/>
                </a:cubicBezTo>
                <a:cubicBezTo>
                  <a:pt x="3" y="311"/>
                  <a:pt x="0" y="174"/>
                  <a:pt x="35" y="140"/>
                </a:cubicBezTo>
                <a:cubicBezTo>
                  <a:pt x="69" y="107"/>
                  <a:pt x="196" y="174"/>
                  <a:pt x="164" y="11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-1066800" y="5486400"/>
            <a:ext cx="3733800" cy="36576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3632311">
            <a:off x="2726329" y="5520056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19857814" flipV="1">
            <a:off x="4241347" y="3128339"/>
            <a:ext cx="457200" cy="852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20095231">
            <a:off x="3633382" y="3600963"/>
            <a:ext cx="484406" cy="424924"/>
          </a:xfrm>
          <a:prstGeom prst="leftBrace">
            <a:avLst>
              <a:gd name="adj1" fmla="val 8333"/>
              <a:gd name="adj2" fmla="val 4900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3799363">
            <a:off x="3506197" y="5304300"/>
            <a:ext cx="457200" cy="505095"/>
          </a:xfrm>
          <a:prstGeom prst="leftBrace">
            <a:avLst>
              <a:gd name="adj1" fmla="val 8333"/>
              <a:gd name="adj2" fmla="val 5378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wordArtVert" rtlCol="0" anchor="ctr"/>
          <a:lstStyle/>
          <a:p>
            <a:pPr algn="ctr"/>
            <a:endParaRPr lang="en-US" dirty="0" smtClean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928338" y="4807743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" name="TextBox 1"/>
          <p:cNvSpPr txBox="1"/>
          <p:nvPr/>
        </p:nvSpPr>
        <p:spPr>
          <a:xfrm rot="19858376">
            <a:off x="2969528" y="375207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Tide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567064">
            <a:off x="2864550" y="4840581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LowTide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2819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209800"/>
            <a:ext cx="6858000" cy="3840163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Remember, gravity is an invisible force of attraction between two objects.</a:t>
            </a:r>
          </a:p>
          <a:p>
            <a:r>
              <a:rPr lang="en-US" sz="2400" b="1" dirty="0" smtClean="0">
                <a:latin typeface="+mj-lt"/>
              </a:rPr>
              <a:t>What celestial object is attracted to the Earth?</a:t>
            </a:r>
          </a:p>
          <a:p>
            <a:pPr lvl="1"/>
            <a:r>
              <a:rPr lang="en-US" sz="2400" b="1" dirty="0" smtClean="0">
                <a:latin typeface="+mj-lt"/>
              </a:rPr>
              <a:t>The Moon</a:t>
            </a:r>
          </a:p>
          <a:p>
            <a:r>
              <a:rPr lang="en-US" sz="2400" b="1" dirty="0" smtClean="0">
                <a:latin typeface="+mj-lt"/>
              </a:rPr>
              <a:t>What celestial object is the Earth attracted to?</a:t>
            </a:r>
          </a:p>
          <a:p>
            <a:pPr lvl="1"/>
            <a:r>
              <a:rPr lang="en-US" sz="2400" b="1" dirty="0" smtClean="0">
                <a:latin typeface="+mj-lt"/>
              </a:rPr>
              <a:t>The Sun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248400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of the moon on the Earth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209800"/>
            <a:ext cx="7086600" cy="3840163"/>
          </a:xfrm>
        </p:spPr>
        <p:txBody>
          <a:bodyPr/>
          <a:lstStyle/>
          <a:p>
            <a:r>
              <a:rPr lang="en-US" sz="2800" b="1" dirty="0" smtClean="0">
                <a:latin typeface="+mj-lt"/>
              </a:rPr>
              <a:t>The Moon’s gravity also pulls on the Earth, but because the Earth is solid, it doesn’t seem to respond.</a:t>
            </a:r>
          </a:p>
          <a:p>
            <a:endParaRPr lang="en-US" sz="800" b="1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However, the Earth is mostly covered with water. Water is a liquid and does respond to the pull of the Moon. This response creates tides.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248400" cy="114300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Tides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209800"/>
            <a:ext cx="7086600" cy="3840163"/>
          </a:xfrm>
        </p:spPr>
        <p:txBody>
          <a:bodyPr/>
          <a:lstStyle/>
          <a:p>
            <a:r>
              <a:rPr lang="en-US" sz="3200" b="1" dirty="0" smtClean="0">
                <a:latin typeface="+mj-lt"/>
              </a:rPr>
              <a:t>The how and why of tide formation is very complex.</a:t>
            </a:r>
          </a:p>
          <a:p>
            <a:r>
              <a:rPr lang="en-US" sz="3200" b="1" dirty="0" smtClean="0">
                <a:latin typeface="+mj-lt"/>
              </a:rPr>
              <a:t>This presentation will try to simplify how and why tides form.</a:t>
            </a:r>
          </a:p>
          <a:p>
            <a:endParaRPr lang="en-US" sz="2000" b="1" dirty="0" smtClean="0">
              <a:latin typeface="+mj-lt"/>
            </a:endParaRPr>
          </a:p>
          <a:p>
            <a:r>
              <a:rPr lang="en-US" sz="3200" b="1" dirty="0" smtClean="0">
                <a:latin typeface="+mj-lt"/>
              </a:rPr>
              <a:t>To do this….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5"/>
          <p:cNvSpPr>
            <a:spLocks noChangeArrowheads="1"/>
          </p:cNvSpPr>
          <p:nvPr/>
        </p:nvSpPr>
        <p:spPr bwMode="auto">
          <a:xfrm>
            <a:off x="2895600" y="2819400"/>
            <a:ext cx="2895600" cy="2819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458200" cy="12954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b="1" dirty="0" smtClean="0"/>
              <a:t>      </a:t>
            </a: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 that there is nothing</a:t>
            </a:r>
            <a:b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but water covering the Earth.</a:t>
            </a:r>
            <a:r>
              <a:rPr lang="en-US" sz="4200" dirty="0" smtClean="0"/>
              <a:t/>
            </a:r>
            <a:br>
              <a:rPr lang="en-US" sz="4200" dirty="0" smtClean="0"/>
            </a:br>
            <a:endParaRPr lang="en-US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3435350" y="2565400"/>
            <a:ext cx="2895600" cy="2819400"/>
            <a:chOff x="1920" y="1104"/>
            <a:chExt cx="1824" cy="1776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1920" y="1104"/>
              <a:ext cx="1824" cy="177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auto">
            <a:xfrm>
              <a:off x="2579" y="1725"/>
              <a:ext cx="446" cy="406"/>
            </a:xfrm>
            <a:custGeom>
              <a:avLst/>
              <a:gdLst>
                <a:gd name="T0" fmla="*/ 164 w 446"/>
                <a:gd name="T1" fmla="*/ 111 h 406"/>
                <a:gd name="T2" fmla="*/ 200 w 446"/>
                <a:gd name="T3" fmla="*/ 53 h 406"/>
                <a:gd name="T4" fmla="*/ 387 w 446"/>
                <a:gd name="T5" fmla="*/ 176 h 406"/>
                <a:gd name="T6" fmla="*/ 402 w 446"/>
                <a:gd name="T7" fmla="*/ 197 h 406"/>
                <a:gd name="T8" fmla="*/ 423 w 446"/>
                <a:gd name="T9" fmla="*/ 291 h 406"/>
                <a:gd name="T10" fmla="*/ 207 w 446"/>
                <a:gd name="T11" fmla="*/ 370 h 406"/>
                <a:gd name="T12" fmla="*/ 157 w 446"/>
                <a:gd name="T13" fmla="*/ 377 h 406"/>
                <a:gd name="T14" fmla="*/ 114 w 446"/>
                <a:gd name="T15" fmla="*/ 406 h 406"/>
                <a:gd name="T16" fmla="*/ 13 w 446"/>
                <a:gd name="T17" fmla="*/ 341 h 406"/>
                <a:gd name="T18" fmla="*/ 35 w 446"/>
                <a:gd name="T19" fmla="*/ 140 h 406"/>
                <a:gd name="T20" fmla="*/ 164 w 446"/>
                <a:gd name="T21" fmla="*/ 111 h 4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6"/>
                <a:gd name="T34" fmla="*/ 0 h 406"/>
                <a:gd name="T35" fmla="*/ 446 w 446"/>
                <a:gd name="T36" fmla="*/ 406 h 4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6" h="406">
                  <a:moveTo>
                    <a:pt x="164" y="111"/>
                  </a:moveTo>
                  <a:cubicBezTo>
                    <a:pt x="172" y="86"/>
                    <a:pt x="182" y="72"/>
                    <a:pt x="200" y="53"/>
                  </a:cubicBezTo>
                  <a:cubicBezTo>
                    <a:pt x="446" y="64"/>
                    <a:pt x="359" y="0"/>
                    <a:pt x="387" y="176"/>
                  </a:cubicBezTo>
                  <a:cubicBezTo>
                    <a:pt x="388" y="184"/>
                    <a:pt x="397" y="190"/>
                    <a:pt x="402" y="197"/>
                  </a:cubicBezTo>
                  <a:cubicBezTo>
                    <a:pt x="412" y="228"/>
                    <a:pt x="413" y="260"/>
                    <a:pt x="423" y="291"/>
                  </a:cubicBezTo>
                  <a:cubicBezTo>
                    <a:pt x="391" y="392"/>
                    <a:pt x="309" y="366"/>
                    <a:pt x="207" y="370"/>
                  </a:cubicBezTo>
                  <a:cubicBezTo>
                    <a:pt x="190" y="372"/>
                    <a:pt x="173" y="371"/>
                    <a:pt x="157" y="377"/>
                  </a:cubicBezTo>
                  <a:cubicBezTo>
                    <a:pt x="141" y="383"/>
                    <a:pt x="114" y="406"/>
                    <a:pt x="114" y="406"/>
                  </a:cubicBezTo>
                  <a:cubicBezTo>
                    <a:pt x="55" y="396"/>
                    <a:pt x="51" y="382"/>
                    <a:pt x="13" y="341"/>
                  </a:cubicBezTo>
                  <a:cubicBezTo>
                    <a:pt x="3" y="311"/>
                    <a:pt x="0" y="174"/>
                    <a:pt x="35" y="140"/>
                  </a:cubicBezTo>
                  <a:cubicBezTo>
                    <a:pt x="69" y="107"/>
                    <a:pt x="196" y="174"/>
                    <a:pt x="164" y="11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171" name="Text Box 7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7162800" cy="1143000"/>
          </a:xfrm>
        </p:spPr>
        <p:txBody>
          <a:bodyPr>
            <a:noAutofit/>
          </a:bodyPr>
          <a:lstStyle/>
          <a:p>
            <a:pPr algn="l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imagine looking at the Earth from above the North Pole.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4672275" y="3690144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1388" y="228600"/>
            <a:ext cx="6248400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add the moon to this system.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3576221" y="2305843"/>
            <a:ext cx="2895600" cy="2819400"/>
            <a:chOff x="1920" y="1104"/>
            <a:chExt cx="1824" cy="1776"/>
          </a:xfrm>
        </p:grpSpPr>
        <p:sp>
          <p:nvSpPr>
            <p:cNvPr id="13318" name="Oval 5"/>
            <p:cNvSpPr>
              <a:spLocks noChangeArrowheads="1"/>
            </p:cNvSpPr>
            <p:nvPr/>
          </p:nvSpPr>
          <p:spPr bwMode="auto">
            <a:xfrm>
              <a:off x="1920" y="1104"/>
              <a:ext cx="1824" cy="177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9" name="Freeform 6"/>
            <p:cNvSpPr>
              <a:spLocks/>
            </p:cNvSpPr>
            <p:nvPr/>
          </p:nvSpPr>
          <p:spPr bwMode="auto">
            <a:xfrm>
              <a:off x="2579" y="1725"/>
              <a:ext cx="446" cy="406"/>
            </a:xfrm>
            <a:custGeom>
              <a:avLst/>
              <a:gdLst>
                <a:gd name="T0" fmla="*/ 164 w 446"/>
                <a:gd name="T1" fmla="*/ 111 h 406"/>
                <a:gd name="T2" fmla="*/ 200 w 446"/>
                <a:gd name="T3" fmla="*/ 53 h 406"/>
                <a:gd name="T4" fmla="*/ 387 w 446"/>
                <a:gd name="T5" fmla="*/ 176 h 406"/>
                <a:gd name="T6" fmla="*/ 402 w 446"/>
                <a:gd name="T7" fmla="*/ 197 h 406"/>
                <a:gd name="T8" fmla="*/ 423 w 446"/>
                <a:gd name="T9" fmla="*/ 291 h 406"/>
                <a:gd name="T10" fmla="*/ 207 w 446"/>
                <a:gd name="T11" fmla="*/ 370 h 406"/>
                <a:gd name="T12" fmla="*/ 157 w 446"/>
                <a:gd name="T13" fmla="*/ 377 h 406"/>
                <a:gd name="T14" fmla="*/ 114 w 446"/>
                <a:gd name="T15" fmla="*/ 406 h 406"/>
                <a:gd name="T16" fmla="*/ 13 w 446"/>
                <a:gd name="T17" fmla="*/ 341 h 406"/>
                <a:gd name="T18" fmla="*/ 35 w 446"/>
                <a:gd name="T19" fmla="*/ 140 h 406"/>
                <a:gd name="T20" fmla="*/ 164 w 446"/>
                <a:gd name="T21" fmla="*/ 111 h 4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6"/>
                <a:gd name="T34" fmla="*/ 0 h 406"/>
                <a:gd name="T35" fmla="*/ 446 w 446"/>
                <a:gd name="T36" fmla="*/ 406 h 4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6" h="406">
                  <a:moveTo>
                    <a:pt x="164" y="111"/>
                  </a:moveTo>
                  <a:cubicBezTo>
                    <a:pt x="172" y="86"/>
                    <a:pt x="182" y="72"/>
                    <a:pt x="200" y="53"/>
                  </a:cubicBezTo>
                  <a:cubicBezTo>
                    <a:pt x="446" y="64"/>
                    <a:pt x="359" y="0"/>
                    <a:pt x="387" y="176"/>
                  </a:cubicBezTo>
                  <a:cubicBezTo>
                    <a:pt x="388" y="184"/>
                    <a:pt x="397" y="190"/>
                    <a:pt x="402" y="197"/>
                  </a:cubicBezTo>
                  <a:cubicBezTo>
                    <a:pt x="412" y="228"/>
                    <a:pt x="413" y="260"/>
                    <a:pt x="423" y="291"/>
                  </a:cubicBezTo>
                  <a:cubicBezTo>
                    <a:pt x="391" y="392"/>
                    <a:pt x="309" y="366"/>
                    <a:pt x="207" y="370"/>
                  </a:cubicBezTo>
                  <a:cubicBezTo>
                    <a:pt x="190" y="372"/>
                    <a:pt x="173" y="371"/>
                    <a:pt x="157" y="377"/>
                  </a:cubicBezTo>
                  <a:cubicBezTo>
                    <a:pt x="141" y="383"/>
                    <a:pt x="114" y="406"/>
                    <a:pt x="114" y="406"/>
                  </a:cubicBezTo>
                  <a:cubicBezTo>
                    <a:pt x="55" y="396"/>
                    <a:pt x="51" y="382"/>
                    <a:pt x="13" y="341"/>
                  </a:cubicBezTo>
                  <a:cubicBezTo>
                    <a:pt x="3" y="311"/>
                    <a:pt x="0" y="174"/>
                    <a:pt x="35" y="140"/>
                  </a:cubicBezTo>
                  <a:cubicBezTo>
                    <a:pt x="69" y="107"/>
                    <a:pt x="196" y="174"/>
                    <a:pt x="164" y="11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196" name="Oval 7" descr="White marble"/>
          <p:cNvSpPr>
            <a:spLocks noChangeArrowheads="1"/>
          </p:cNvSpPr>
          <p:nvPr/>
        </p:nvSpPr>
        <p:spPr bwMode="auto">
          <a:xfrm>
            <a:off x="7239000" y="1828800"/>
            <a:ext cx="685800" cy="685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4801771" y="3519487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8"/>
          <p:cNvSpPr>
            <a:spLocks noChangeArrowheads="1"/>
          </p:cNvSpPr>
          <p:nvPr/>
        </p:nvSpPr>
        <p:spPr bwMode="auto">
          <a:xfrm rot="9893510">
            <a:off x="5029200" y="1676400"/>
            <a:ext cx="1905000" cy="27432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moon pulls on the water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14340" name="Group 3"/>
          <p:cNvGrpSpPr>
            <a:grpSpLocks/>
          </p:cNvGrpSpPr>
          <p:nvPr/>
        </p:nvGrpSpPr>
        <p:grpSpPr bwMode="auto">
          <a:xfrm>
            <a:off x="3200400" y="1981200"/>
            <a:ext cx="2895600" cy="2819400"/>
            <a:chOff x="1920" y="1104"/>
            <a:chExt cx="1824" cy="1776"/>
          </a:xfrm>
        </p:grpSpPr>
        <p:sp>
          <p:nvSpPr>
            <p:cNvPr id="14344" name="Oval 4"/>
            <p:cNvSpPr>
              <a:spLocks noChangeArrowheads="1"/>
            </p:cNvSpPr>
            <p:nvPr/>
          </p:nvSpPr>
          <p:spPr bwMode="auto">
            <a:xfrm>
              <a:off x="1920" y="1104"/>
              <a:ext cx="1824" cy="177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45" name="Freeform 5"/>
            <p:cNvSpPr>
              <a:spLocks/>
            </p:cNvSpPr>
            <p:nvPr/>
          </p:nvSpPr>
          <p:spPr bwMode="auto">
            <a:xfrm>
              <a:off x="2579" y="1725"/>
              <a:ext cx="446" cy="406"/>
            </a:xfrm>
            <a:custGeom>
              <a:avLst/>
              <a:gdLst>
                <a:gd name="T0" fmla="*/ 164 w 446"/>
                <a:gd name="T1" fmla="*/ 111 h 406"/>
                <a:gd name="T2" fmla="*/ 200 w 446"/>
                <a:gd name="T3" fmla="*/ 53 h 406"/>
                <a:gd name="T4" fmla="*/ 387 w 446"/>
                <a:gd name="T5" fmla="*/ 176 h 406"/>
                <a:gd name="T6" fmla="*/ 402 w 446"/>
                <a:gd name="T7" fmla="*/ 197 h 406"/>
                <a:gd name="T8" fmla="*/ 423 w 446"/>
                <a:gd name="T9" fmla="*/ 291 h 406"/>
                <a:gd name="T10" fmla="*/ 207 w 446"/>
                <a:gd name="T11" fmla="*/ 370 h 406"/>
                <a:gd name="T12" fmla="*/ 157 w 446"/>
                <a:gd name="T13" fmla="*/ 377 h 406"/>
                <a:gd name="T14" fmla="*/ 114 w 446"/>
                <a:gd name="T15" fmla="*/ 406 h 406"/>
                <a:gd name="T16" fmla="*/ 13 w 446"/>
                <a:gd name="T17" fmla="*/ 341 h 406"/>
                <a:gd name="T18" fmla="*/ 35 w 446"/>
                <a:gd name="T19" fmla="*/ 140 h 406"/>
                <a:gd name="T20" fmla="*/ 164 w 446"/>
                <a:gd name="T21" fmla="*/ 111 h 4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6"/>
                <a:gd name="T34" fmla="*/ 0 h 406"/>
                <a:gd name="T35" fmla="*/ 446 w 446"/>
                <a:gd name="T36" fmla="*/ 406 h 4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6" h="406">
                  <a:moveTo>
                    <a:pt x="164" y="111"/>
                  </a:moveTo>
                  <a:cubicBezTo>
                    <a:pt x="172" y="86"/>
                    <a:pt x="182" y="72"/>
                    <a:pt x="200" y="53"/>
                  </a:cubicBezTo>
                  <a:cubicBezTo>
                    <a:pt x="446" y="64"/>
                    <a:pt x="359" y="0"/>
                    <a:pt x="387" y="176"/>
                  </a:cubicBezTo>
                  <a:cubicBezTo>
                    <a:pt x="388" y="184"/>
                    <a:pt x="397" y="190"/>
                    <a:pt x="402" y="197"/>
                  </a:cubicBezTo>
                  <a:cubicBezTo>
                    <a:pt x="412" y="228"/>
                    <a:pt x="413" y="260"/>
                    <a:pt x="423" y="291"/>
                  </a:cubicBezTo>
                  <a:cubicBezTo>
                    <a:pt x="391" y="392"/>
                    <a:pt x="309" y="366"/>
                    <a:pt x="207" y="370"/>
                  </a:cubicBezTo>
                  <a:cubicBezTo>
                    <a:pt x="190" y="372"/>
                    <a:pt x="173" y="371"/>
                    <a:pt x="157" y="377"/>
                  </a:cubicBezTo>
                  <a:cubicBezTo>
                    <a:pt x="141" y="383"/>
                    <a:pt x="114" y="406"/>
                    <a:pt x="114" y="406"/>
                  </a:cubicBezTo>
                  <a:cubicBezTo>
                    <a:pt x="55" y="396"/>
                    <a:pt x="51" y="382"/>
                    <a:pt x="13" y="341"/>
                  </a:cubicBezTo>
                  <a:cubicBezTo>
                    <a:pt x="3" y="311"/>
                    <a:pt x="0" y="174"/>
                    <a:pt x="35" y="140"/>
                  </a:cubicBezTo>
                  <a:cubicBezTo>
                    <a:pt x="69" y="107"/>
                    <a:pt x="196" y="174"/>
                    <a:pt x="164" y="11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341" name="Oval 6" descr="White marble"/>
          <p:cNvSpPr>
            <a:spLocks noChangeArrowheads="1"/>
          </p:cNvSpPr>
          <p:nvPr/>
        </p:nvSpPr>
        <p:spPr bwMode="auto">
          <a:xfrm>
            <a:off x="7315200" y="1752600"/>
            <a:ext cx="685800" cy="685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108729" y="556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+mj-lt"/>
              </a:rPr>
              <a:t>This creates a bulge. 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4375150" y="3200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5435" y="381000"/>
            <a:ext cx="8610600" cy="11430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because the Earth is spinning, there are actually 2 bulges created.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10243" name="Rectangle 13"/>
          <p:cNvSpPr>
            <a:spLocks noChangeArrowheads="1"/>
          </p:cNvSpPr>
          <p:nvPr/>
        </p:nvSpPr>
        <p:spPr bwMode="auto">
          <a:xfrm>
            <a:off x="757518" y="5943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+mj-lt"/>
              </a:rPr>
              <a:t>You’ll learn more about this in a course called Physics.</a:t>
            </a:r>
            <a:br>
              <a:rPr lang="en-US" sz="3200" dirty="0">
                <a:solidFill>
                  <a:schemeClr val="tx2"/>
                </a:solidFill>
                <a:latin typeface="+mj-lt"/>
              </a:rPr>
            </a:br>
            <a:endParaRPr lang="en-US" sz="3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5364" name="Group 14"/>
          <p:cNvGrpSpPr>
            <a:grpSpLocks/>
          </p:cNvGrpSpPr>
          <p:nvPr/>
        </p:nvGrpSpPr>
        <p:grpSpPr bwMode="auto">
          <a:xfrm>
            <a:off x="2667000" y="1676400"/>
            <a:ext cx="5486400" cy="3733800"/>
            <a:chOff x="1680" y="1056"/>
            <a:chExt cx="3456" cy="2352"/>
          </a:xfrm>
        </p:grpSpPr>
        <p:sp>
          <p:nvSpPr>
            <p:cNvPr id="15366" name="Oval 7" descr="White marble"/>
            <p:cNvSpPr>
              <a:spLocks noChangeArrowheads="1"/>
            </p:cNvSpPr>
            <p:nvPr/>
          </p:nvSpPr>
          <p:spPr bwMode="auto">
            <a:xfrm>
              <a:off x="4704" y="1200"/>
              <a:ext cx="432" cy="432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67" name="AutoShape 8"/>
            <p:cNvSpPr>
              <a:spLocks noChangeArrowheads="1"/>
            </p:cNvSpPr>
            <p:nvPr/>
          </p:nvSpPr>
          <p:spPr bwMode="auto">
            <a:xfrm rot="9430467">
              <a:off x="3168" y="1056"/>
              <a:ext cx="1200" cy="1728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dirty="0"/>
            </a:p>
          </p:txBody>
        </p:sp>
        <p:sp>
          <p:nvSpPr>
            <p:cNvPr id="15368" name="AutoShape 9"/>
            <p:cNvSpPr>
              <a:spLocks noChangeArrowheads="1"/>
            </p:cNvSpPr>
            <p:nvPr/>
          </p:nvSpPr>
          <p:spPr bwMode="auto">
            <a:xfrm rot="-1393172">
              <a:off x="1680" y="1680"/>
              <a:ext cx="1200" cy="1728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369" name="Group 4"/>
            <p:cNvGrpSpPr>
              <a:grpSpLocks/>
            </p:cNvGrpSpPr>
            <p:nvPr/>
          </p:nvGrpSpPr>
          <p:grpSpPr bwMode="auto">
            <a:xfrm>
              <a:off x="2112" y="1344"/>
              <a:ext cx="1824" cy="1776"/>
              <a:chOff x="1920" y="1104"/>
              <a:chExt cx="1824" cy="1776"/>
            </a:xfrm>
          </p:grpSpPr>
          <p:sp>
            <p:nvSpPr>
              <p:cNvPr id="15370" name="Oval 5"/>
              <p:cNvSpPr>
                <a:spLocks noChangeArrowheads="1"/>
              </p:cNvSpPr>
              <p:nvPr/>
            </p:nvSpPr>
            <p:spPr bwMode="auto">
              <a:xfrm>
                <a:off x="1920" y="1104"/>
                <a:ext cx="1824" cy="1776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371" name="Freeform 6"/>
              <p:cNvSpPr>
                <a:spLocks/>
              </p:cNvSpPr>
              <p:nvPr/>
            </p:nvSpPr>
            <p:spPr bwMode="auto">
              <a:xfrm>
                <a:off x="2579" y="1725"/>
                <a:ext cx="446" cy="406"/>
              </a:xfrm>
              <a:custGeom>
                <a:avLst/>
                <a:gdLst>
                  <a:gd name="T0" fmla="*/ 164 w 446"/>
                  <a:gd name="T1" fmla="*/ 111 h 406"/>
                  <a:gd name="T2" fmla="*/ 200 w 446"/>
                  <a:gd name="T3" fmla="*/ 53 h 406"/>
                  <a:gd name="T4" fmla="*/ 387 w 446"/>
                  <a:gd name="T5" fmla="*/ 176 h 406"/>
                  <a:gd name="T6" fmla="*/ 402 w 446"/>
                  <a:gd name="T7" fmla="*/ 197 h 406"/>
                  <a:gd name="T8" fmla="*/ 423 w 446"/>
                  <a:gd name="T9" fmla="*/ 291 h 406"/>
                  <a:gd name="T10" fmla="*/ 207 w 446"/>
                  <a:gd name="T11" fmla="*/ 370 h 406"/>
                  <a:gd name="T12" fmla="*/ 157 w 446"/>
                  <a:gd name="T13" fmla="*/ 377 h 406"/>
                  <a:gd name="T14" fmla="*/ 114 w 446"/>
                  <a:gd name="T15" fmla="*/ 406 h 406"/>
                  <a:gd name="T16" fmla="*/ 13 w 446"/>
                  <a:gd name="T17" fmla="*/ 341 h 406"/>
                  <a:gd name="T18" fmla="*/ 35 w 446"/>
                  <a:gd name="T19" fmla="*/ 140 h 406"/>
                  <a:gd name="T20" fmla="*/ 164 w 446"/>
                  <a:gd name="T21" fmla="*/ 111 h 40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6"/>
                  <a:gd name="T34" fmla="*/ 0 h 406"/>
                  <a:gd name="T35" fmla="*/ 446 w 446"/>
                  <a:gd name="T36" fmla="*/ 406 h 40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6" h="406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5365" name="Text Box 15"/>
          <p:cNvSpPr txBox="1">
            <a:spLocks noChangeArrowheads="1"/>
          </p:cNvSpPr>
          <p:nvPr/>
        </p:nvSpPr>
        <p:spPr bwMode="auto">
          <a:xfrm>
            <a:off x="4578350" y="3293129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Unit0 xmlns="05070fe1-d26d-4820-95fc-51cc29fca3c5">42</Unit0>
    <Year_x0020_at_x0020_a_x0020_Glance xmlns="05070fe1-d26d-4820-95fc-51cc29fca3c5">21</Year_x0020_at_x0020_a_x0020_Glance>
    <Unit xmlns="05070fe1-d26d-4820-95fc-51cc29fca3c5">42</Unit>
    <Index xmlns="3ea8c385-78c1-4fdd-96b0-5420c47c8a12">12_S080903B_Tides</Index>
    <_DCDateModified xmlns="http://schemas.microsoft.com/sharepoint/v3/fields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88ECAAF62F4343944AEDFDFF1FACCE" ma:contentTypeVersion="27" ma:contentTypeDescription="Create a new document." ma:contentTypeScope="" ma:versionID="49a76f5879f69752a1e88700dad16530">
  <xsd:schema xmlns:xsd="http://www.w3.org/2001/XMLSchema" xmlns:p="http://schemas.microsoft.com/office/2006/metadata/properties" xmlns:ns2="3ea8c385-78c1-4fdd-96b0-5420c47c8a12" xmlns:ns3="05070fe1-d26d-4820-95fc-51cc29fca3c5" xmlns:ns5="http://schemas.microsoft.com/sharepoint/v3/fields" targetNamespace="http://schemas.microsoft.com/office/2006/metadata/properties" ma:root="true" ma:fieldsID="e9f15b2868d06a4641c6def29c11b8cf" ns2:_="" ns3:_="" ns5:_="">
    <xsd:import namespace="3ea8c385-78c1-4fdd-96b0-5420c47c8a12"/>
    <xsd:import namespace="05070fe1-d26d-4820-95fc-51cc29fca3c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Unit"/>
                <xsd:element ref="ns3:Unit0" minOccurs="0"/>
                <xsd:element ref="ns3:Year_x0020_at_x0020_a_x0020_Glance"/>
                <xsd:element ref="ns5:_DCDateModifi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Unit" ma:index="9" ma:displayName="Unit Index" ma:list="{11056553-A201-470E-9D34-ACFA8FB196A8}" ma:internalName="Unit" ma:showField="Index">
      <xsd:simpleType>
        <xsd:restriction base="dms:Lookup"/>
      </xsd:simpleType>
    </xsd:element>
    <xsd:element name="Unit0" ma:index="10" nillable="true" ma:displayName="Unit" ma:list="{11056553-A201-470E-9D34-ACFA8FB196A8}" ma:internalName="Unit0" ma:showField="Title">
      <xsd:simpleType>
        <xsd:restriction base="dms:Lookup"/>
      </xsd:simpleType>
    </xsd:element>
    <xsd:element name="Year_x0020_at_x0020_a_x0020_Glance" ma:index="11" ma:displayName="Year at a Glance" ma:list="{860667D4-2671-4E47-9212-9CECA7FD48AA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13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C476CDD-5954-4ED1-8AA1-E88D37284DED}">
  <ds:schemaRefs>
    <ds:schemaRef ds:uri="http://schemas.microsoft.com/sharepoint/v3/fields"/>
    <ds:schemaRef ds:uri="3ea8c385-78c1-4fdd-96b0-5420c47c8a12"/>
    <ds:schemaRef ds:uri="http://purl.org/dc/elements/1.1/"/>
    <ds:schemaRef ds:uri="http://schemas.microsoft.com/office/2006/documentManagement/types"/>
    <ds:schemaRef ds:uri="http://purl.org/dc/terms/"/>
    <ds:schemaRef ds:uri="05070fe1-d26d-4820-95fc-51cc29fca3c5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21EECEF-6F89-478E-A736-097390C4449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2E4A86F-22D2-44A6-B7D2-512CEA68566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860CD08-61C8-4252-BDC8-90BCE39A33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611</TotalTime>
  <Words>463</Words>
  <Application>Microsoft Office PowerPoint</Application>
  <PresentationFormat>On-screen Show (4:3)</PresentationFormat>
  <Paragraphs>74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</vt:lpstr>
      <vt:lpstr>Tides</vt:lpstr>
      <vt:lpstr>Gravity</vt:lpstr>
      <vt:lpstr>Effect of the moon on the Earth</vt:lpstr>
      <vt:lpstr>Tides</vt:lpstr>
      <vt:lpstr>      Imagine that there is nothing       but water covering the Earth. </vt:lpstr>
      <vt:lpstr>Now, imagine looking at the Earth from above the North Pole.</vt:lpstr>
      <vt:lpstr>Let’s add the moon to this system.</vt:lpstr>
      <vt:lpstr>The moon pulls on the water.</vt:lpstr>
      <vt:lpstr>But because the Earth is spinning, there are actually 2 bulges created. </vt:lpstr>
      <vt:lpstr>This bulge of water follows the moon as it orbits the Earth.</vt:lpstr>
      <vt:lpstr>It takes the moon about 28 days to revolve around the Earth.</vt:lpstr>
      <vt:lpstr>This makes the times that the tides occur change in a predictable pattern.</vt:lpstr>
      <vt:lpstr>But there is more going on than just the revolution of the moon around the Earth.</vt:lpstr>
      <vt:lpstr>Let’s put a person on the equator of the Earth.</vt:lpstr>
      <vt:lpstr>As the Earth rotates, the person will move through two very high bulges of water and two areas of low water each day.</vt:lpstr>
      <vt:lpstr>We call these areas high tide and low tide.</vt:lpstr>
      <vt:lpstr>PowerPoint Presentation</vt:lpstr>
      <vt:lpstr>Spring Tides</vt:lpstr>
      <vt:lpstr>Neap Tides</vt:lpstr>
    </vt:vector>
  </TitlesOfParts>
  <Company>ESC2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Tides</dc:title>
  <dc:creator>rford</dc:creator>
  <cp:lastModifiedBy>Region 13</cp:lastModifiedBy>
  <cp:revision>27</cp:revision>
  <dcterms:created xsi:type="dcterms:W3CDTF">2008-05-29T17:59:14Z</dcterms:created>
  <dcterms:modified xsi:type="dcterms:W3CDTF">2013-05-13T20:45:37Z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YAG 11-12">
    <vt:lpwstr>17</vt:lpwstr>
  </property>
  <property fmtid="{D5CDD505-2E9C-101B-9397-08002B2CF9AE}" pid="4" name="ContentTypeId">
    <vt:lpwstr>0x010100B988ECAAF62F4343944AEDFDFF1FACCE</vt:lpwstr>
  </property>
  <property fmtid="{D5CDD505-2E9C-101B-9397-08002B2CF9AE}" pid="5" name="WorkflowCreationPath">
    <vt:lpwstr>1c17756c-56b2-4373-9f84-cc65c96d279c,4;1c17756c-56b2-4373-9f84-cc65c96d279c,4;1c17756c-56b2-4373-9f84-cc65c96d279c,13;</vt:lpwstr>
  </property>
</Properties>
</file>